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333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2" r:id="rId19"/>
    <p:sldId id="311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3"/>
    <a:srgbClr val="0D29B3"/>
    <a:srgbClr val="89B8CF"/>
    <a:srgbClr val="256ABD"/>
    <a:srgbClr val="B10B2D"/>
    <a:srgbClr val="E7E6DD"/>
    <a:srgbClr val="4B7520"/>
    <a:srgbClr val="B9D3C2"/>
    <a:srgbClr val="6EBC94"/>
    <a:srgbClr val="007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010" autoAdjust="0"/>
    <p:restoredTop sz="71689" autoAdjust="0"/>
  </p:normalViewPr>
  <p:slideViewPr>
    <p:cSldViewPr>
      <p:cViewPr varScale="1">
        <p:scale>
          <a:sx n="32" d="100"/>
          <a:sy n="32" d="100"/>
        </p:scale>
        <p:origin x="804" y="42"/>
      </p:cViewPr>
      <p:guideLst>
        <p:guide orient="horz" pos="432"/>
        <p:guide pos="288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58A9BB3A-BCAC-4EC9-978D-B0F7BBA3372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092BC712-8560-4688-9A6D-0AD76F9D5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68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B82966-E6E4-47C2-8832-A05F41FF226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0FDDB8-901D-4D46-A4E8-DCBCC8570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20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Panel (a) shows that in 2012, the United States ran a trade deficit with all its major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trading partners and with every region of the world except for Latin America.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Panel (b) shows that Japan ran trade deficits with China, Latin America, Europe,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Africa, and the Middle East, and ran trade surpluses with the United States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Asia. In each panel, the green arrows represent exports from the United States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Japan, and the red arrows represent imports.</a:t>
            </a: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Japanese data are converted from yen to dollars at the average 2012 exchange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rate of 79.8 yen per dollar.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U.S. Bureau of Economic Analysis, “U.S. International Transactions,” June 14,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2013; and Japanese Ministry of Finance,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Trade Statistics of Japan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FDDB8-901D-4D46-A4E8-DCBCC8570AB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5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the exchange rate is ¥150 to the dollar,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above its equilibrium level,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will be a surplus of dollars. When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 rate is ¥100 to the dollar, it is below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equilibrium level, and there will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shortage of dollars. At an exchange rate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¥120 to the dollar, the foreign exchange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 is in equilibrium.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FDDB8-901D-4D46-A4E8-DCBCC8570AB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1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Holding other factors constant, an increase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supply of dollars will decrease the equilibrium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 rate. An increase in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demand for dollars will increase the equilibrium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 rate. In the case shown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this figure, both the demand curve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supply curve have shifted to the right.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the demand curve has shifted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right by more than the supply curve,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equilibrium exchange rate has increased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¥120 to $1 at point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¥130 to $1 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FDDB8-901D-4D46-A4E8-DCBCC8570AB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41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 bars show U.S. recessions.</a:t>
            </a:r>
            <a:br>
              <a:rPr lang="en-US" dirty="0"/>
            </a:br>
            <a:r>
              <a:rPr lang="en-US" dirty="0"/>
              <a:t>Not</a:t>
            </a:r>
            <a:r>
              <a:rPr lang="en-US" baseline="0" dirty="0"/>
              <a:t> made explicit in 5</a:t>
            </a:r>
            <a:r>
              <a:rPr lang="en-US" baseline="30000" dirty="0"/>
              <a:t>th</a:t>
            </a:r>
            <a:r>
              <a:rPr lang="en-US" baseline="0" dirty="0"/>
              <a:t> edition, first printing: exchange rate falls (yen appreciates) after recessions. Likely due to easy money from Fed.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FDDB8-901D-4D46-A4E8-DCBCC8570AB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51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the early 1980s, large federal budget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deficits occurred at the same time as large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current account deficits, but twin deficits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 not occur in most other periods during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years.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U.S. Bureau of Economic Analysis.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0FDDB8-901D-4D46-A4E8-DCBCC8570AB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6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703388" y="0"/>
            <a:ext cx="7445375" cy="640080"/>
          </a:xfrm>
          <a:prstGeom prst="rect">
            <a:avLst/>
          </a:prstGeom>
          <a:solidFill>
            <a:srgbClr val="89B8CF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458788" y="2057400"/>
            <a:ext cx="3351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0066B3"/>
                </a:solidFill>
              </a:rPr>
              <a:t>Chapter Outline </a:t>
            </a:r>
            <a:r>
              <a:rPr lang="en-US" sz="2000" dirty="0"/>
              <a:t>and</a:t>
            </a:r>
          </a:p>
          <a:p>
            <a:r>
              <a:rPr lang="en-US" sz="2000" b="1" dirty="0">
                <a:solidFill>
                  <a:srgbClr val="0066B3"/>
                </a:solidFill>
              </a:rPr>
              <a:t>Learning Objectives</a:t>
            </a:r>
            <a:endParaRPr lang="en-US" sz="2000" dirty="0">
              <a:solidFill>
                <a:srgbClr val="0066B3"/>
              </a:solidFill>
            </a:endParaRPr>
          </a:p>
        </p:txBody>
      </p:sp>
      <p:graphicFrame>
        <p:nvGraphicFramePr>
          <p:cNvPr id="9" name="Group 49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57793392"/>
              </p:ext>
            </p:extLst>
          </p:nvPr>
        </p:nvGraphicFramePr>
        <p:xfrm>
          <a:off x="463550" y="2895601"/>
          <a:ext cx="3269664" cy="3531999"/>
        </p:xfrm>
        <a:graphic>
          <a:graphicData uri="http://schemas.openxmlformats.org/drawingml/2006/table">
            <a:tbl>
              <a:tblPr/>
              <a:tblGrid>
                <a:gridCol w="496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3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18.1</a:t>
                      </a:r>
                    </a:p>
                  </a:txBody>
                  <a:tcPr marL="0" marR="0" marT="91427" marB="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The Balance of Payments: Linking the United States to the International Economy</a:t>
                      </a:r>
                    </a:p>
                  </a:txBody>
                  <a:tcPr marL="0" marR="0" marT="91402" marB="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18.2</a:t>
                      </a:r>
                    </a:p>
                  </a:txBody>
                  <a:tcPr marL="0" marR="0" marT="91427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The Foreign Exchange Market and Exchange Rates</a:t>
                      </a:r>
                    </a:p>
                  </a:txBody>
                  <a:tcPr marL="0" marR="0" marT="91402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18.3</a:t>
                      </a:r>
                    </a:p>
                  </a:txBody>
                  <a:tcPr marL="0" marR="0" marT="91427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1125" algn="l"/>
                        </a:tabLst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The International Sector and National Saving and Investment</a:t>
                      </a:r>
                    </a:p>
                  </a:txBody>
                  <a:tcPr marL="0" marR="0" marT="91402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18.4</a:t>
                      </a:r>
                    </a:p>
                  </a:txBody>
                  <a:tcPr marL="0" marR="0" marT="91427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1125" algn="l"/>
                        </a:tabLst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The Effect of a Government Budget Deficit on Investment</a:t>
                      </a:r>
                    </a:p>
                  </a:txBody>
                  <a:tcPr marL="0" marR="0" marT="91402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18.5</a:t>
                      </a:r>
                    </a:p>
                  </a:txBody>
                  <a:tcPr marL="0" marR="0" marT="91427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1125" algn="l"/>
                        </a:tabLst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B3"/>
                          </a:solidFill>
                          <a:effectLst/>
                          <a:latin typeface="Arial" charset="0"/>
                        </a:rPr>
                        <a:t>Monetary Policy and Fiscal Policy in an Open Economy</a:t>
                      </a:r>
                    </a:p>
                  </a:txBody>
                  <a:tcPr marL="0" marR="0" marT="91402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460375" y="354427"/>
            <a:ext cx="1249362" cy="33137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94F8B"/>
                </a:solidFill>
                <a:latin typeface="Arial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en-US" sz="1600" b="0" kern="0" dirty="0">
                <a:solidFill>
                  <a:srgbClr val="231F20"/>
                </a:solidFill>
                <a:cs typeface="Arial" charset="0"/>
              </a:rPr>
              <a:t>CHAPTER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709737" y="0"/>
            <a:ext cx="7434263" cy="68580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1709737" cy="1695450"/>
          </a:xfrm>
          <a:prstGeom prst="rect">
            <a:avLst/>
          </a:prstGeom>
          <a:solidFill>
            <a:srgbClr val="256ABD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311944" y="520113"/>
            <a:ext cx="13914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n-lt"/>
              </a:rPr>
              <a:t>18</a:t>
            </a:r>
            <a:endParaRPr lang="en-US" sz="9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61156" y="381000"/>
            <a:ext cx="1391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9B8CF"/>
                </a:solidFill>
              </a:rPr>
              <a:t>CHAPTER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689100" y="635000"/>
            <a:ext cx="7454900" cy="1143000"/>
          </a:xfrm>
          <a:prstGeom prst="rect">
            <a:avLst/>
          </a:prstGeom>
        </p:spPr>
        <p:txBody>
          <a:bodyPr/>
          <a:lstStyle>
            <a:lvl1pPr>
              <a:defRPr sz="4000" b="1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Chapter title:</a:t>
            </a:r>
            <a:br>
              <a:rPr lang="en-US" dirty="0"/>
            </a:br>
            <a:r>
              <a:rPr lang="en-US" dirty="0"/>
              <a:t>Chapter subtitle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62200"/>
            <a:ext cx="5135851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9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Chapter subtitle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452438" y="2435225"/>
            <a:ext cx="2870200" cy="307975"/>
          </a:xfrm>
          <a:prstGeom prst="rect">
            <a:avLst/>
          </a:prstGeom>
          <a:solidFill>
            <a:srgbClr val="0066B3"/>
          </a:solidFill>
          <a:ln w="9525">
            <a:noFill/>
            <a:miter lim="800000"/>
            <a:headEnd/>
            <a:tailEnd/>
          </a:ln>
        </p:spPr>
        <p:txBody>
          <a:bodyPr lIns="45720" rIns="45720" anchor="ctr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         LEARNING</a:t>
            </a:r>
            <a:r>
              <a:rPr lang="en-US" sz="1400" dirty="0">
                <a:solidFill>
                  <a:schemeClr val="bg1"/>
                </a:solidFill>
              </a:rPr>
              <a:t> OBJECTIVE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2438" y="2438400"/>
            <a:ext cx="614362" cy="304800"/>
          </a:xfrm>
          <a:prstGeom prst="rect">
            <a:avLst/>
          </a:prstGeom>
        </p:spPr>
        <p:txBody>
          <a:bodyPr/>
          <a:lstStyle>
            <a:lvl1pPr>
              <a:defRPr sz="1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X.y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2743200"/>
            <a:ext cx="8310562" cy="990600"/>
          </a:xfrm>
          <a:prstGeom prst="rect">
            <a:avLst/>
          </a:prstGeom>
        </p:spPr>
        <p:txBody>
          <a:bodyPr/>
          <a:lstStyle>
            <a:lvl1pPr marL="0" indent="0">
              <a:defRPr sz="1800" i="0" baseline="0">
                <a:solidFill>
                  <a:srgbClr val="0066B3"/>
                </a:solidFill>
              </a:defRPr>
            </a:lvl1pPr>
            <a:lvl2pPr>
              <a:defRPr sz="1800">
                <a:solidFill>
                  <a:srgbClr val="0066B3"/>
                </a:solidFill>
              </a:defRPr>
            </a:lvl2pPr>
            <a:lvl3pPr>
              <a:defRPr sz="1800">
                <a:solidFill>
                  <a:srgbClr val="0066B3"/>
                </a:solidFill>
              </a:defRPr>
            </a:lvl3pPr>
            <a:lvl4pPr>
              <a:defRPr sz="1800">
                <a:solidFill>
                  <a:srgbClr val="0066B3"/>
                </a:solidFill>
              </a:defRPr>
            </a:lvl4pPr>
            <a:lvl5pPr>
              <a:defRPr sz="1800">
                <a:solidFill>
                  <a:srgbClr val="0066B3"/>
                </a:solidFill>
              </a:defRPr>
            </a:lvl5pPr>
          </a:lstStyle>
          <a:p>
            <a:pPr lvl="0"/>
            <a:r>
              <a:rPr lang="en-US" dirty="0"/>
              <a:t>Insert learning objective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14419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8764" cy="640080"/>
          </a:xfrm>
          <a:prstGeom prst="rect">
            <a:avLst/>
          </a:prstGeom>
          <a:solidFill>
            <a:srgbClr val="89B8CF"/>
          </a:solidFill>
          <a:ln w="38100" cap="rnd"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00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>
            <a:off x="0" y="640080"/>
            <a:ext cx="9144000" cy="0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838200"/>
            <a:ext cx="8839200" cy="5638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2200" i="0" baseline="0"/>
            </a:lvl1pPr>
          </a:lstStyle>
          <a:p>
            <a:pPr lvl="0"/>
            <a:r>
              <a:rPr lang="en-US" dirty="0"/>
              <a:t>Text-only content</a:t>
            </a:r>
          </a:p>
        </p:txBody>
      </p:sp>
    </p:spTree>
    <p:extLst>
      <p:ext uri="{BB962C8B-B14F-4D97-AF65-F5344CB8AC3E}">
        <p14:creationId xmlns:p14="http://schemas.microsoft.com/office/powerpoint/2010/main" val="376353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8764" cy="640080"/>
          </a:xfrm>
          <a:prstGeom prst="rect">
            <a:avLst/>
          </a:prstGeom>
          <a:solidFill>
            <a:srgbClr val="89B8CF"/>
          </a:solidFill>
          <a:ln w="38100" cap="rnd"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9148764" cy="6400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>
            <a:off x="0" y="640080"/>
            <a:ext cx="9144000" cy="0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838200"/>
            <a:ext cx="3962400" cy="5638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2200" i="0" baseline="0"/>
            </a:lvl1pPr>
          </a:lstStyle>
          <a:p>
            <a:pPr lvl="0"/>
            <a:r>
              <a:rPr lang="en-US" dirty="0"/>
              <a:t>Text with figure 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67400" y="5562600"/>
            <a:ext cx="2290763" cy="4492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1600" i="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33900" y="5562600"/>
            <a:ext cx="1352550" cy="381000"/>
          </a:xfrm>
          <a:prstGeom prst="rect">
            <a:avLst/>
          </a:prstGeom>
          <a:solidFill>
            <a:srgbClr val="89B8CF"/>
          </a:solidFill>
        </p:spPr>
        <p:txBody>
          <a:bodyPr/>
          <a:lstStyle>
            <a:lvl1pPr>
              <a:defRPr sz="1600" b="1" i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Figure C#.X</a:t>
            </a:r>
          </a:p>
        </p:txBody>
      </p:sp>
    </p:spTree>
    <p:extLst>
      <p:ext uri="{BB962C8B-B14F-4D97-AF65-F5344CB8AC3E}">
        <p14:creationId xmlns:p14="http://schemas.microsoft.com/office/powerpoint/2010/main" val="271732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8764" cy="640080"/>
          </a:xfrm>
          <a:prstGeom prst="rect">
            <a:avLst/>
          </a:prstGeom>
          <a:solidFill>
            <a:srgbClr val="89B8CF"/>
          </a:solidFill>
          <a:ln w="38100" cap="rnd"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00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>
            <a:off x="0" y="640080"/>
            <a:ext cx="9144000" cy="0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838200"/>
            <a:ext cx="3962400" cy="5638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2200" i="0" baseline="0"/>
            </a:lvl1pPr>
          </a:lstStyle>
          <a:p>
            <a:pPr lvl="0"/>
            <a:r>
              <a:rPr lang="en-US" dirty="0"/>
              <a:t>Text with table 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67400" y="5562600"/>
            <a:ext cx="2290763" cy="4492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1600" i="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33900" y="5562600"/>
            <a:ext cx="1352550" cy="381000"/>
          </a:xfrm>
          <a:prstGeom prst="rect">
            <a:avLst/>
          </a:prstGeom>
          <a:solidFill>
            <a:srgbClr val="89B8CF"/>
          </a:solidFill>
        </p:spPr>
        <p:txBody>
          <a:bodyPr/>
          <a:lstStyle>
            <a:lvl1pPr>
              <a:defRPr sz="1600" b="1" i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Table C#.X</a:t>
            </a:r>
          </a:p>
        </p:txBody>
      </p:sp>
    </p:spTree>
    <p:extLst>
      <p:ext uri="{BB962C8B-B14F-4D97-AF65-F5344CB8AC3E}">
        <p14:creationId xmlns:p14="http://schemas.microsoft.com/office/powerpoint/2010/main" val="365179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 userDrawn="1"/>
        </p:nvSpPr>
        <p:spPr bwMode="auto">
          <a:xfrm>
            <a:off x="8386763" y="6630988"/>
            <a:ext cx="762000" cy="228600"/>
          </a:xfrm>
          <a:prstGeom prst="rect">
            <a:avLst/>
          </a:prstGeom>
          <a:gradFill rotWithShape="1">
            <a:gsLst>
              <a:gs pos="0">
                <a:srgbClr val="89B8CF"/>
              </a:gs>
              <a:gs pos="100000">
                <a:srgbClr val="256A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EF81B78-AD51-421F-8D8B-5E603864CF1F}" type="slidenum">
              <a:rPr lang="en-US" sz="1200">
                <a:solidFill>
                  <a:schemeClr val="bg1"/>
                </a:solidFill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1200" dirty="0">
                <a:solidFill>
                  <a:schemeClr val="bg1"/>
                </a:solidFill>
                <a:cs typeface="+mn-cs"/>
              </a:rPr>
              <a:t> of 38</a:t>
            </a:r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623050"/>
            <a:ext cx="84201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n-US" sz="900" dirty="0">
                <a:solidFill>
                  <a:schemeClr val="bg2"/>
                </a:solidFill>
              </a:rPr>
              <a:t>© 2015 Pearson Education, Inc.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676400" y="0"/>
            <a:ext cx="7472364" cy="640080"/>
          </a:xfrm>
          <a:prstGeom prst="rect">
            <a:avLst/>
          </a:prstGeom>
          <a:solidFill>
            <a:srgbClr val="89B8CF"/>
          </a:solidFill>
          <a:ln w="38100" cap="rnd"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endParaRPr lang="en-US" b="1" dirty="0">
              <a:solidFill>
                <a:srgbClr val="7B0046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-3155"/>
            <a:ext cx="7472364" cy="643235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 bwMode="auto">
          <a:xfrm>
            <a:off x="1689100" y="640080"/>
            <a:ext cx="7454900" cy="0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5"/>
          <p:cNvSpPr>
            <a:spLocks noChangeArrowheads="1"/>
          </p:cNvSpPr>
          <p:nvPr userDrawn="1"/>
        </p:nvSpPr>
        <p:spPr bwMode="auto">
          <a:xfrm>
            <a:off x="0" y="31404"/>
            <a:ext cx="1665288" cy="6280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ts val="1800"/>
              </a:lnSpc>
              <a:spcBef>
                <a:spcPts val="0"/>
              </a:spcBef>
            </a:pPr>
            <a:r>
              <a:rPr lang="en-US" sz="2200" dirty="0">
                <a:solidFill>
                  <a:srgbClr val="B10C2D"/>
                </a:solidFill>
              </a:rPr>
              <a:t>Making</a:t>
            </a:r>
            <a:br>
              <a:rPr lang="en-US" sz="2200" dirty="0">
                <a:solidFill>
                  <a:srgbClr val="B10C2D"/>
                </a:solidFill>
              </a:rPr>
            </a:br>
            <a:r>
              <a:rPr lang="en-US" dirty="0"/>
              <a:t>the</a:t>
            </a:r>
            <a:br>
              <a:rPr lang="en-US" dirty="0"/>
            </a:br>
            <a:r>
              <a:rPr lang="en-US" sz="2200" dirty="0">
                <a:solidFill>
                  <a:srgbClr val="B10C2D"/>
                </a:solidFill>
              </a:rPr>
              <a:t>Connection</a:t>
            </a:r>
          </a:p>
        </p:txBody>
      </p:sp>
      <p:sp>
        <p:nvSpPr>
          <p:cNvPr id="11" name="Line 4"/>
          <p:cNvSpPr>
            <a:spLocks noChangeShapeType="1"/>
          </p:cNvSpPr>
          <p:nvPr userDrawn="1"/>
        </p:nvSpPr>
        <p:spPr bwMode="auto">
          <a:xfrm>
            <a:off x="1689100" y="1"/>
            <a:ext cx="0" cy="771544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Line 4"/>
          <p:cNvSpPr>
            <a:spLocks noChangeShapeType="1"/>
          </p:cNvSpPr>
          <p:nvPr userDrawn="1"/>
        </p:nvSpPr>
        <p:spPr bwMode="auto">
          <a:xfrm>
            <a:off x="0" y="771545"/>
            <a:ext cx="1689100" cy="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838200"/>
            <a:ext cx="8839200" cy="5638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defRPr sz="2200" i="0" baseline="0"/>
            </a:lvl1pPr>
          </a:lstStyle>
          <a:p>
            <a:pPr lvl="0"/>
            <a:r>
              <a:rPr lang="en-US" dirty="0"/>
              <a:t>MTC content</a:t>
            </a:r>
          </a:p>
        </p:txBody>
      </p:sp>
    </p:spTree>
    <p:extLst>
      <p:ext uri="{BB962C8B-B14F-4D97-AF65-F5344CB8AC3E}">
        <p14:creationId xmlns:p14="http://schemas.microsoft.com/office/powerpoint/2010/main" val="173084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A7B3FA-2817-4AE9-81D2-085FDBD75446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75FEBB-C271-4473-99CC-786EDF809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7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5" r:id="rId2"/>
    <p:sldLayoutId id="2147483667" r:id="rId3"/>
    <p:sldLayoutId id="2147483673" r:id="rId4"/>
    <p:sldLayoutId id="2147483674" r:id="rId5"/>
    <p:sldLayoutId id="2147483671" r:id="rId6"/>
    <p:sldLayoutId id="2147483676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194F8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600" i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53202"/>
            <a:ext cx="7772400" cy="577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85" y="953563"/>
            <a:ext cx="7771429" cy="577777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" y="228600"/>
            <a:ext cx="3124199" cy="1344612"/>
          </a:xfrm>
          <a:prstGeom prst="rect">
            <a:avLst/>
          </a:prstGeom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latin typeface="Futura Md BT" pitchFamily="34" charset="0"/>
                <a:cs typeface="Arial" pitchFamily="34" charset="0"/>
              </a:rPr>
              <a:t>R. GLENN</a:t>
            </a:r>
            <a:br>
              <a:rPr lang="en-US" sz="1400" b="1" kern="0" dirty="0">
                <a:latin typeface="Arial" pitchFamily="34" charset="0"/>
                <a:cs typeface="Arial" pitchFamily="34" charset="0"/>
              </a:rPr>
            </a:br>
            <a:r>
              <a:rPr lang="en-US" sz="3600" b="1" kern="0" dirty="0">
                <a:latin typeface="Futura Md BT" pitchFamily="34" charset="0"/>
                <a:ea typeface="+mj-ea"/>
                <a:cs typeface="Arial" pitchFamily="34" charset="0"/>
              </a:rPr>
              <a:t>HUBBARD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1043226"/>
            <a:ext cx="31241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latin typeface="Futura Md BT" pitchFamily="34" charset="0"/>
                <a:cs typeface="Arial" pitchFamily="34" charset="0"/>
              </a:rPr>
              <a:t>ANTHONY PATRICK</a:t>
            </a:r>
            <a:br>
              <a:rPr lang="en-US" sz="1400" b="1" kern="0" dirty="0">
                <a:latin typeface="Arial" pitchFamily="34" charset="0"/>
                <a:cs typeface="Arial" pitchFamily="34" charset="0"/>
              </a:rPr>
            </a:br>
            <a:r>
              <a:rPr lang="en-US" sz="3600" b="1" kern="0" dirty="0">
                <a:latin typeface="Futura Md BT" pitchFamily="34" charset="0"/>
                <a:cs typeface="Arial" pitchFamily="34" charset="0"/>
              </a:rPr>
              <a:t>O’BRIEN</a:t>
            </a:r>
            <a:endParaRPr lang="en-US" sz="3600" dirty="0">
              <a:latin typeface="Futura Md BT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172200" y="6172200"/>
            <a:ext cx="29591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FIFTH EDITION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466" y="6623050"/>
            <a:ext cx="8142288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© 2015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305775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75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93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43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18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3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rev="1"/>
      <p:bldP spid="10" grpId="0" rev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current account and the balance of trade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1" y="2133600"/>
            <a:ext cx="350520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dirty="0"/>
              <a:t>You might notice that the trade figures between the U.S. and Japan on this slide are not the same as on the previous slide (they were $149 and $72 billion respectively).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This highlights the fact that trade figures are not measured exactly.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915400" cy="1295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Japan also ran a trade deficit in 2012, of  $87 billion in 2012.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On the other hand, China (not shown) had a trade surplus of $231 billion in 2012.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2099" y="6103937"/>
            <a:ext cx="2574131" cy="449263"/>
          </a:xfrm>
        </p:spPr>
        <p:txBody>
          <a:bodyPr/>
          <a:lstStyle/>
          <a:p>
            <a:r>
              <a:rPr lang="en-US" dirty="0"/>
              <a:t>Trade flows for the United States and Japan, 2012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52400" y="6103937"/>
            <a:ext cx="1428750" cy="381000"/>
          </a:xfrm>
        </p:spPr>
        <p:txBody>
          <a:bodyPr/>
          <a:lstStyle/>
          <a:p>
            <a:r>
              <a:rPr lang="en-US" dirty="0"/>
              <a:t>Figure 18.1b</a:t>
            </a:r>
          </a:p>
        </p:txBody>
      </p:sp>
      <p:pic>
        <p:nvPicPr>
          <p:cNvPr id="2050" name="Picture 2" descr="C:\Users\holmes\Dropbox\ECON 5e\Art From Fernando_For Digital\ch29\Figure_29.1\png\Figure_29.1_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lmes\Dropbox\ECON 5e\Art From Fernando_For Digital\ch29\Figure_29.1\png\Figure_29.1_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lmes\Dropbox\ECON 5e\Art From Fernando_For Digital\ch29\Figure_29.1\png\Figure_29.1_3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olmes\Dropbox\ECON 5e\Art From Fernando_For Digital\ch29\Figure_29.1\png\Figure_29.1_3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olmes\Dropbox\ECON 5e\Art From Fernando_For Digital\ch29\Figure_29.1\png\Figure_29.1_3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holmes\Dropbox\ECON 5e\Art From Fernando_For Digital\ch29\Figure_29.1\png\Figure_29.1_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holmes\Dropbox\ECON 5e\Art From Fernando_For Digital\ch29\Figure_29.1\png\Figure_29.1_3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holmes\Dropbox\ECON 5e\Art From Fernando_For Digital\ch29\Figure_29.1\png\Figure_29.1_3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holmes\Dropbox\ECON 5e\Art From Fernando_For Digital\ch29\Figure_29.1\png\Figure_29.1_37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holmes\Dropbox\ECON 5e\Art From Fernando_For Digital\ch29\Figure_29.1\png\Figure_29.1_38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holmes\Dropbox\ECON 5e\Art From Fernando_For Digital\ch29\Figure_29.1\png\Figure_29.1_39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holmes\Dropbox\ECON 5e\Art From Fernando_For Digital\ch29\Figure_29.1\png\Figure_29.1_40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holmes\Dropbox\ECON 5e\Art From Fernando_For Digital\ch29\Figure_29.1\png\Figure_29.1_4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holmes\Dropbox\ECON 5e\Art From Fernando_For Digital\ch29\Figure_29.1\png\Figure_29.1_42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holmes\Dropbox\ECON 5e\Art From Fernando_For Digital\ch29\Figure_29.1\png\Figure_29.1_4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holmes\Dropbox\ECON 5e\Art From Fernando_For Digital\ch29\Figure_29.1\png\Figure_29.1_44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holmes\Dropbox\ECON 5e\Art From Fernando_For Digital\ch29\Figure_29.1\png\Figure_29.1_45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C:\Users\holmes\Dropbox\ECON 5e\Art From Fernando_For Digital\ch29\Figure_29.1\png\Figure_29.1_46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holmes\Dropbox\ECON 5e\Art From Fernando_For Digital\ch29\Figure_29.1\png\Figure_29.1_47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C:\Users\holmes\Dropbox\ECON 5e\Art From Fernando_For Digital\ch29\Figure_29.1\png\Figure_29.1_48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:\Users\holmes\Dropbox\ECON 5e\Art From Fernando_For Digital\ch29\Figure_29.1\png\Figure_29.1_49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C:\Users\holmes\Dropbox\ECON 5e\Art From Fernando_For Digital\ch29\Figure_29.1\png\Figure_29.1_50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C:\Users\holmes\Dropbox\ECON 5e\Art From Fernando_For Digital\ch29\Figure_29.1\png\Figure_29.1_51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365" y="1828800"/>
            <a:ext cx="1077581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6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rest of the current account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</a:t>
            </a:r>
            <a:r>
              <a:rPr lang="en-US" i="1" dirty="0"/>
              <a:t>balance of services</a:t>
            </a:r>
            <a:r>
              <a:rPr lang="en-US" dirty="0"/>
              <a:t> is the difference between the values of the exports and imports of services.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i="1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Net exports</a:t>
            </a:r>
            <a:r>
              <a:rPr lang="en-US" dirty="0"/>
              <a:t> is the sum of the balance of trade and the balance of services.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current account balance is the sum of net exports, </a:t>
            </a:r>
            <a:r>
              <a:rPr lang="en-US" i="1" dirty="0"/>
              <a:t>net income on investments</a:t>
            </a:r>
            <a:r>
              <a:rPr lang="en-US" dirty="0"/>
              <a:t>, and </a:t>
            </a:r>
            <a:r>
              <a:rPr lang="en-US" i="1" dirty="0"/>
              <a:t>net transfers</a:t>
            </a:r>
            <a:r>
              <a:rPr lang="en-US" dirty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For simplicity, we will frequently ignore the latter two—their sum is close to zero for the U.S.—and think of net exports as being equal to the current account balance.</a:t>
            </a:r>
          </a:p>
        </p:txBody>
      </p:sp>
    </p:spTree>
    <p:extLst>
      <p:ext uri="{BB962C8B-B14F-4D97-AF65-F5344CB8AC3E}">
        <p14:creationId xmlns:p14="http://schemas.microsoft.com/office/powerpoint/2010/main" val="199559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financial account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While the current account records short-term flows of funds into and out of the country, the </a:t>
            </a:r>
            <a:r>
              <a:rPr lang="en-US" b="1" i="1" dirty="0"/>
              <a:t>financial account</a:t>
            </a:r>
            <a:r>
              <a:rPr lang="en-US" b="1" dirty="0"/>
              <a:t> </a:t>
            </a:r>
            <a:r>
              <a:rPr lang="en-US" dirty="0"/>
              <a:t>records </a:t>
            </a:r>
            <a:r>
              <a:rPr lang="en-US" i="1" dirty="0"/>
              <a:t>long-term</a:t>
            </a:r>
            <a:r>
              <a:rPr lang="en-US" dirty="0"/>
              <a:t> flows:</a:t>
            </a:r>
          </a:p>
          <a:p>
            <a:pPr marL="27432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Capital outflows</a:t>
            </a:r>
            <a:r>
              <a:rPr lang="en-US" dirty="0"/>
              <a:t>:</a:t>
            </a:r>
            <a:r>
              <a:rPr lang="en-US" i="1" dirty="0"/>
              <a:t> </a:t>
            </a:r>
            <a:r>
              <a:rPr lang="en-US" dirty="0"/>
              <a:t>purchases of assets overseas by Americans</a:t>
            </a:r>
          </a:p>
          <a:p>
            <a:pPr marL="27432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Capital inflows</a:t>
            </a:r>
            <a:r>
              <a:rPr lang="en-US" dirty="0"/>
              <a:t>: purchases of American assets by foreigners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These assets might be financial assets, like stocks and bonds—</a:t>
            </a:r>
            <a:r>
              <a:rPr lang="en-US" i="1" dirty="0"/>
              <a:t>foreign portfolio investment</a:t>
            </a:r>
            <a:r>
              <a:rPr lang="en-US" dirty="0"/>
              <a:t>—or physical assets, like factories—</a:t>
            </a:r>
            <a:r>
              <a:rPr lang="en-US" i="1" dirty="0"/>
              <a:t>foreign direct investment</a:t>
            </a:r>
            <a:r>
              <a:rPr lang="en-US" dirty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balance on the financial account can be thought of as a measure of </a:t>
            </a:r>
            <a:r>
              <a:rPr lang="en-US" i="1" dirty="0"/>
              <a:t>net capital flows</a:t>
            </a:r>
            <a:r>
              <a:rPr lang="en-US" dirty="0"/>
              <a:t>; or alternatively as its negative, </a:t>
            </a:r>
            <a:r>
              <a:rPr lang="en-US" b="1" i="1" dirty="0"/>
              <a:t>net foreign investment</a:t>
            </a:r>
            <a:r>
              <a:rPr lang="en-US" b="1" dirty="0"/>
              <a:t>,</a:t>
            </a:r>
            <a:r>
              <a:rPr lang="en-US" dirty="0"/>
              <a:t> which is the difference between capital outflows from a country and capital inflows.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capital account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Prior to 1999, the financial account and the capital account were known collectively as “the capital account”.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Since then, the capital account refers only to relatively minor transactions, like migrants’ transfers, or sales and purchases of non-produced, nonfinancial assets like intellectual property or natural resource rights.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The balance on the capital account is relatively small—$7 billion in 2012—so we will ignore it.</a:t>
            </a:r>
          </a:p>
        </p:txBody>
      </p:sp>
    </p:spTree>
    <p:extLst>
      <p:ext uri="{BB962C8B-B14F-4D97-AF65-F5344CB8AC3E}">
        <p14:creationId xmlns:p14="http://schemas.microsoft.com/office/powerpoint/2010/main" val="93545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B3"/>
                </a:solidFill>
              </a:rPr>
              <a:t>The Foreign Exchange Market and Exchange 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29.2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Explain how exchange rates are determined and how changes in exchange rates affect the prices of imports and exports.</a:t>
            </a:r>
          </a:p>
        </p:txBody>
      </p:sp>
    </p:spTree>
    <p:extLst>
      <p:ext uri="{BB962C8B-B14F-4D97-AF65-F5344CB8AC3E}">
        <p14:creationId xmlns:p14="http://schemas.microsoft.com/office/powerpoint/2010/main" val="3295820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exchange rate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n-US" dirty="0"/>
              <a:t>When a firm or consumer wants to buy something—a good, a service, a financial asset—from a foreigner, that foreigner will often want to be paid in their own currency.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The rate at which one country’s currency can be traded for another’s is known as the </a:t>
            </a:r>
            <a:r>
              <a:rPr lang="en-US" b="1" i="1" dirty="0"/>
              <a:t>nominal exchange rate</a:t>
            </a:r>
            <a:r>
              <a:rPr lang="en-US" dirty="0"/>
              <a:t>.</a:t>
            </a:r>
          </a:p>
          <a:p>
            <a:pPr>
              <a:spcAft>
                <a:spcPts val="0"/>
              </a:spcAft>
              <a:defRPr/>
            </a:pPr>
            <a:r>
              <a:rPr lang="en-US" i="1" dirty="0"/>
              <a:t>Example: If one U.S. dollar can purchase 100 Japanese yen, then the exchange rate is ¥100 = $1; or alternatively, ¥1 = $0.01.</a:t>
            </a:r>
          </a:p>
          <a:p>
            <a:pPr>
              <a:spcAft>
                <a:spcPts val="0"/>
              </a:spcAft>
              <a:defRPr/>
            </a:pPr>
            <a:endParaRPr lang="en-US" dirty="0"/>
          </a:p>
          <a:p>
            <a:pPr>
              <a:spcAft>
                <a:spcPts val="0"/>
              </a:spcAft>
              <a:defRPr/>
            </a:pPr>
            <a:r>
              <a:rPr lang="en-US" dirty="0"/>
              <a:t>Economists also calculate the </a:t>
            </a:r>
            <a:r>
              <a:rPr lang="en-US" i="1" dirty="0"/>
              <a:t>real exchange rate</a:t>
            </a:r>
            <a:r>
              <a:rPr lang="en-US" dirty="0"/>
              <a:t>, which corrects the nominal exchange rate for differences in prices of goods and services between countries.</a:t>
            </a:r>
          </a:p>
          <a:p>
            <a:pPr>
              <a:spcAft>
                <a:spcPts val="0"/>
              </a:spcAft>
              <a:defRPr/>
            </a:pPr>
            <a:endParaRPr lang="en-US" dirty="0"/>
          </a:p>
          <a:p>
            <a:pPr>
              <a:spcAft>
                <a:spcPts val="0"/>
              </a:spcAft>
              <a:defRPr/>
            </a:pPr>
            <a:r>
              <a:rPr lang="en-US" dirty="0"/>
              <a:t>Foreign exchange markets are </a:t>
            </a:r>
            <a:r>
              <a:rPr lang="en-US" i="1" dirty="0"/>
              <a:t>very</a:t>
            </a:r>
            <a:r>
              <a:rPr lang="en-US" dirty="0"/>
              <a:t> active; over $3 trillion in currency is traded in foreign exchange markets each day. Almost all of this in electronic form.</a:t>
            </a:r>
          </a:p>
        </p:txBody>
      </p:sp>
    </p:spTree>
    <p:extLst>
      <p:ext uri="{BB962C8B-B14F-4D97-AF65-F5344CB8AC3E}">
        <p14:creationId xmlns:p14="http://schemas.microsoft.com/office/powerpoint/2010/main" val="52530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Exchange rate listings</a:t>
            </a:r>
          </a:p>
        </p:txBody>
      </p:sp>
      <p:graphicFrame>
        <p:nvGraphicFramePr>
          <p:cNvPr id="4" name="Group 9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682408"/>
              </p:ext>
            </p:extLst>
          </p:nvPr>
        </p:nvGraphicFramePr>
        <p:xfrm>
          <a:off x="377825" y="914400"/>
          <a:ext cx="5489574" cy="2382565"/>
        </p:xfrm>
        <a:graphic>
          <a:graphicData uri="http://schemas.openxmlformats.org/drawingml/2006/table">
            <a:tbl>
              <a:tblPr/>
              <a:tblGrid>
                <a:gridCol w="1563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Exchange Rate Between the Dollar and the Indicated Currency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Currency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Units of Foreign Currency</a:t>
                      </a:r>
                      <a:b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 per U.S. Dollar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U.S. Dollars per Unit </a:t>
                      </a:r>
                      <a:b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B3"/>
                          </a:solidFill>
                          <a:effectLst/>
                          <a:latin typeface="Arial" charset="0"/>
                        </a:rPr>
                        <a:t>of Foreign Currency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Canadian dollar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Japanese yen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96.23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0.01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Mexican peso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12.62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0.08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British pound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1.55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Euro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0.75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5786" y="1059656"/>
            <a:ext cx="3092014" cy="412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0839" y="3581401"/>
            <a:ext cx="4525962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b="0" dirty="0"/>
              <a:t>The exchange rates in the table above are for August 9, 2013.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b="0" dirty="0">
                <a:cs typeface="+mn-cs"/>
              </a:rPr>
              <a:t>The two versions of the exchange rate are reciprocals of each other; 1.03 Canadian dollars bought 1 U.S. dollar, or equivalently 1 Canadian dollar bought 1/1.03 = 0.97 U.S. dollars.</a:t>
            </a:r>
          </a:p>
        </p:txBody>
      </p:sp>
    </p:spTree>
    <p:extLst>
      <p:ext uri="{BB962C8B-B14F-4D97-AF65-F5344CB8AC3E}">
        <p14:creationId xmlns:p14="http://schemas.microsoft.com/office/powerpoint/2010/main" val="33380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Demand for the U.S. dollar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610600" cy="2057400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n-US" dirty="0"/>
              <a:t>Market exchange rates are determined by supply and demand, just like any price.</a:t>
            </a:r>
          </a:p>
          <a:p>
            <a:pPr>
              <a:spcAft>
                <a:spcPts val="0"/>
              </a:spcAft>
              <a:defRPr/>
            </a:pPr>
            <a:r>
              <a:rPr lang="en-US" dirty="0"/>
              <a:t>The demand for $US comes from:</a:t>
            </a:r>
          </a:p>
          <a:p>
            <a:pPr marL="457200" indent="-457200">
              <a:spcAft>
                <a:spcPts val="0"/>
              </a:spcAft>
              <a:buAutoNum type="arabicPeriod"/>
              <a:defRPr/>
            </a:pPr>
            <a:r>
              <a:rPr lang="en-US" dirty="0"/>
              <a:t>Foreign firms and households wanting to buy U.S. goods and services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52400" y="2743200"/>
            <a:ext cx="3733800" cy="3810000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dirty="0"/>
              <a:t>Foreign firms and households wanting to invest in U.S. physical or financial assets</a:t>
            </a:r>
          </a:p>
          <a:p>
            <a:pPr marL="457200" indent="-457200">
              <a:spcAft>
                <a:spcPts val="0"/>
              </a:spcAft>
              <a:buAutoNum type="arabicPeriod" startAt="2"/>
              <a:defRPr/>
            </a:pPr>
            <a:r>
              <a:rPr lang="en-US" dirty="0"/>
              <a:t>Currency traders believing the value of the $US will rise</a:t>
            </a:r>
          </a:p>
          <a:p>
            <a:pPr>
              <a:spcAft>
                <a:spcPts val="0"/>
              </a:spcAft>
              <a:defRPr/>
            </a:pPr>
            <a:r>
              <a:rPr lang="en-US" dirty="0"/>
              <a:t>There is a demand for $US in each foreign currency—Japanese yen, for example.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867400" y="6248400"/>
            <a:ext cx="2819400" cy="449263"/>
          </a:xfrm>
        </p:spPr>
        <p:txBody>
          <a:bodyPr/>
          <a:lstStyle/>
          <a:p>
            <a:r>
              <a:rPr lang="en-US" dirty="0"/>
              <a:t>Equilibrium in the foreign exchange market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33900" y="6248400"/>
            <a:ext cx="1352550" cy="381000"/>
          </a:xfrm>
        </p:spPr>
        <p:txBody>
          <a:bodyPr/>
          <a:lstStyle/>
          <a:p>
            <a:r>
              <a:rPr lang="en-US" dirty="0"/>
              <a:t>Figure 18.2</a:t>
            </a:r>
          </a:p>
        </p:txBody>
      </p:sp>
      <p:pic>
        <p:nvPicPr>
          <p:cNvPr id="13" name="Picture 10" descr="Fig29-2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Fig29-2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94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in the foreign exchange market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610600" cy="2057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Unlike in markets for goods and services, the supply of $US is caused by just the same elements as cause the demand for $US, only in reverse: firms, households, and speculators wanting to obtain (say) Japanese yen, and pay for them with U.S. dollars.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52400" y="2590800"/>
            <a:ext cx="3733800" cy="3962400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equilibrium exchange rate is the exchange rate at which the quantity of dollars supplied is just equal to the quantity of dollars demanded.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867400" y="6248400"/>
            <a:ext cx="2819400" cy="449263"/>
          </a:xfrm>
        </p:spPr>
        <p:txBody>
          <a:bodyPr/>
          <a:lstStyle/>
          <a:p>
            <a:r>
              <a:rPr lang="en-US" dirty="0"/>
              <a:t>Equilibrium in the foreign exchange market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33900" y="6248400"/>
            <a:ext cx="1352550" cy="381000"/>
          </a:xfrm>
        </p:spPr>
        <p:txBody>
          <a:bodyPr/>
          <a:lstStyle/>
          <a:p>
            <a:r>
              <a:rPr lang="en-US" dirty="0"/>
              <a:t>Figure 18.2</a:t>
            </a:r>
          </a:p>
        </p:txBody>
      </p:sp>
      <p:pic>
        <p:nvPicPr>
          <p:cNvPr id="9" name="Picture 10" descr="Fig29-2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Fig29-2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Fig29-2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Fig29-2-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730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appreciation and depreciation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610600" cy="2057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If the exchange rate is “too high”, more people will want to sell $US for yen than want to buy them—a surplus.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The exchange rate will </a:t>
            </a:r>
            <a:r>
              <a:rPr lang="en-US" b="1" i="1" dirty="0"/>
              <a:t>depreciate</a:t>
            </a:r>
            <a:r>
              <a:rPr lang="en-US" dirty="0"/>
              <a:t>: the value of the $US will fall, relative to the value of the yen.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52400" y="2590800"/>
            <a:ext cx="3733800" cy="3962400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If the exchange rate is too low, there will be a shortage of $US.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Then the exchange rate will </a:t>
            </a:r>
            <a:r>
              <a:rPr lang="en-US" b="1" i="1" dirty="0"/>
              <a:t>appreciate</a:t>
            </a:r>
            <a:r>
              <a:rPr lang="en-US" dirty="0"/>
              <a:t>: the value of the $US will rise, relative to the value of the yen (or any other given currency).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867400" y="6248400"/>
            <a:ext cx="2819400" cy="449263"/>
          </a:xfrm>
        </p:spPr>
        <p:txBody>
          <a:bodyPr/>
          <a:lstStyle/>
          <a:p>
            <a:r>
              <a:rPr lang="en-US" dirty="0"/>
              <a:t>Equilibrium in the foreign exchange market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33900" y="6248400"/>
            <a:ext cx="1352550" cy="381000"/>
          </a:xfrm>
        </p:spPr>
        <p:txBody>
          <a:bodyPr/>
          <a:lstStyle/>
          <a:p>
            <a:r>
              <a:rPr lang="en-US" dirty="0"/>
              <a:t>Figure 18.2</a:t>
            </a:r>
          </a:p>
        </p:txBody>
      </p:sp>
      <p:pic>
        <p:nvPicPr>
          <p:cNvPr id="9" name="Picture 10" descr="Fig29-2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Fig29-2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Fig29-2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Fig29-2-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2445616"/>
            <a:ext cx="5130800" cy="38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Fig29-2-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7000" y="2432611"/>
            <a:ext cx="5181600" cy="391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Fig29-2-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37000" y="2432611"/>
            <a:ext cx="5181600" cy="391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14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Macroeconomics</a:t>
            </a:r>
            <a:br>
              <a:rPr lang="en-US" dirty="0"/>
            </a:br>
            <a:r>
              <a:rPr lang="en-US" dirty="0"/>
              <a:t>in an Open Economy</a:t>
            </a:r>
          </a:p>
        </p:txBody>
      </p:sp>
    </p:spTree>
    <p:extLst>
      <p:ext uri="{BB962C8B-B14F-4D97-AF65-F5344CB8AC3E}">
        <p14:creationId xmlns:p14="http://schemas.microsoft.com/office/powerpoint/2010/main" val="2266085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all exchange rates market-determined?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We assume in this chapter that exchange rates are determined by the market.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But this is not always true.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i="1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Example: For more than 10 years, the value of the Chinese </a:t>
            </a:r>
            <a:r>
              <a:rPr lang="en-US" i="1" dirty="0" err="1"/>
              <a:t>yuan</a:t>
            </a:r>
            <a:r>
              <a:rPr lang="en-US" i="1" dirty="0"/>
              <a:t> was fixed by the Chinese government at 8.28 </a:t>
            </a:r>
            <a:r>
              <a:rPr lang="en-US" i="1" dirty="0" err="1"/>
              <a:t>yuan</a:t>
            </a:r>
            <a:r>
              <a:rPr lang="en-US" i="1" dirty="0"/>
              <a:t> = $1.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Fixed exchange rates have important consequences; we will consider them in the next chapter.</a:t>
            </a:r>
          </a:p>
        </p:txBody>
      </p:sp>
    </p:spTree>
    <p:extLst>
      <p:ext uri="{BB962C8B-B14F-4D97-AF65-F5344CB8AC3E}">
        <p14:creationId xmlns:p14="http://schemas.microsoft.com/office/powerpoint/2010/main" val="345544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Changes in the demand and supply for foreign exchange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Anything (apart from the exchange rate itself) affecting the demand for foreign exchange will shift the demand curve—to the right for an increase in demand, to the left for a decrease.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This might result from: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eriod"/>
              <a:defRPr/>
            </a:pPr>
            <a:r>
              <a:rPr lang="en-US" dirty="0"/>
              <a:t>Changes in the demand for U.S.-produced goods and services, relative to foreign produced goods and services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eriod"/>
              <a:defRPr/>
            </a:pPr>
            <a:r>
              <a:rPr lang="en-US" dirty="0"/>
              <a:t>Changes in the desire to invest in the U.S. relative to foreign countries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eriod"/>
              <a:defRPr/>
            </a:pPr>
            <a:r>
              <a:rPr lang="en-US" dirty="0"/>
              <a:t>Changes in the expectations of currency traders about the likely future value of $US relative to foreign currencies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supply of $US for yen is the same as the demand for yen with $US; so the same factors that change demand also change supply.</a:t>
            </a:r>
          </a:p>
        </p:txBody>
      </p:sp>
    </p:spTree>
    <p:extLst>
      <p:ext uri="{BB962C8B-B14F-4D97-AF65-F5344CB8AC3E}">
        <p14:creationId xmlns:p14="http://schemas.microsoft.com/office/powerpoint/2010/main" val="13583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/>
              <a:t>Adjustment to a new foreign exchange market equilibrium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3802060" cy="3668713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n-US" dirty="0"/>
              <a:t>Suppose the exchange rate of yen for $US starts out at ¥120 = $1.</a:t>
            </a:r>
          </a:p>
          <a:p>
            <a:pPr>
              <a:spcAft>
                <a:spcPts val="0"/>
              </a:spcAft>
              <a:defRPr/>
            </a:pPr>
            <a:r>
              <a:rPr lang="en-US" dirty="0"/>
              <a:t>U.S. incomes rise, increasing our demand for Japanese imports. To pay for the imports, we need to buy yen, hence we supply $US to the foreign exchange market.</a:t>
            </a: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152400" y="4343401"/>
            <a:ext cx="8839200" cy="2209800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At the same time, interest rates</a:t>
            </a:r>
            <a:br>
              <a:rPr lang="en-US" dirty="0"/>
            </a:br>
            <a:r>
              <a:rPr lang="en-US" dirty="0"/>
              <a:t>in the U.S. rise, making U.S.</a:t>
            </a:r>
            <a:br>
              <a:rPr lang="en-US" dirty="0"/>
            </a:br>
            <a:r>
              <a:rPr lang="en-US" dirty="0"/>
              <a:t>bonds more attractive to hold</a:t>
            </a:r>
            <a:br>
              <a:rPr lang="en-US" dirty="0"/>
            </a:br>
            <a:r>
              <a:rPr lang="en-US" dirty="0"/>
              <a:t>than Japanese bonds. So the demand for $US rises.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If the increase in demand is larger than the increase in supply of $US, the exchange rate will appreciate—to ¥130 = $1, in this case.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611812" y="4572000"/>
            <a:ext cx="3227388" cy="449263"/>
          </a:xfrm>
        </p:spPr>
        <p:txBody>
          <a:bodyPr/>
          <a:lstStyle/>
          <a:p>
            <a:r>
              <a:rPr lang="en-US" dirty="0"/>
              <a:t>Shifts in the demand and supply curve resulting in a higher exchange rate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259262" y="4572000"/>
            <a:ext cx="1352550" cy="381000"/>
          </a:xfrm>
        </p:spPr>
        <p:txBody>
          <a:bodyPr/>
          <a:lstStyle/>
          <a:p>
            <a:r>
              <a:rPr lang="en-US" dirty="0"/>
              <a:t>Figure 18.3</a:t>
            </a:r>
          </a:p>
        </p:txBody>
      </p:sp>
      <p:pic>
        <p:nvPicPr>
          <p:cNvPr id="6" name="Picture 13" descr="Fig29-3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7963" y="728663"/>
            <a:ext cx="6346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ig29-3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7963" y="728663"/>
            <a:ext cx="6346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Fig29-3-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7963" y="728663"/>
            <a:ext cx="6346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Fig29-3-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7963" y="728663"/>
            <a:ext cx="6346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 descr="Fig29-3-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7963" y="728663"/>
            <a:ext cx="634682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3954460" y="728663"/>
            <a:ext cx="5140328" cy="3132137"/>
            <a:chOff x="3954460" y="728663"/>
            <a:chExt cx="5140328" cy="3132137"/>
          </a:xfrm>
        </p:grpSpPr>
        <p:pic>
          <p:nvPicPr>
            <p:cNvPr id="12" name="Picture 11" descr="Fig29-3-6"/>
            <p:cNvPicPr>
              <a:picLocks noChangeAspect="1" noChangeArrowheads="1"/>
            </p:cNvPicPr>
            <p:nvPr/>
          </p:nvPicPr>
          <p:blipFill rotWithShape="1">
            <a:blip r:embed="rId8"/>
            <a:srcRect l="24137" b="47689"/>
            <a:stretch/>
          </p:blipFill>
          <p:spPr bwMode="auto">
            <a:xfrm>
              <a:off x="4279900" y="728663"/>
              <a:ext cx="4814888" cy="1976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Fig29-3-6"/>
            <p:cNvPicPr>
              <a:picLocks noChangeAspect="1" noChangeArrowheads="1"/>
            </p:cNvPicPr>
            <p:nvPr/>
          </p:nvPicPr>
          <p:blipFill rotWithShape="1">
            <a:blip r:embed="rId8"/>
            <a:srcRect t="43581" r="75863" b="32564"/>
            <a:stretch/>
          </p:blipFill>
          <p:spPr bwMode="auto">
            <a:xfrm>
              <a:off x="3954460" y="2959497"/>
              <a:ext cx="1531939" cy="901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Fig29-3-6"/>
            <p:cNvPicPr>
              <a:picLocks noChangeAspect="1" noChangeArrowheads="1"/>
            </p:cNvPicPr>
            <p:nvPr/>
          </p:nvPicPr>
          <p:blipFill rotWithShape="1">
            <a:blip r:embed="rId8"/>
            <a:srcRect l="31716" t="50000" r="66083" b="37164"/>
            <a:stretch/>
          </p:blipFill>
          <p:spPr bwMode="auto">
            <a:xfrm>
              <a:off x="4851399" y="2614610"/>
              <a:ext cx="139701" cy="484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5664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speculation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 large amount of trade in foreign exchange is by </a:t>
            </a:r>
            <a:r>
              <a:rPr lang="en-US" b="1" i="1" dirty="0"/>
              <a:t>speculators</a:t>
            </a:r>
            <a:r>
              <a:rPr lang="en-US" dirty="0"/>
              <a:t>, currency traders who buy and sell foreign exchange in an attempt to profit from changes in exchange rates.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Speculators purchase and hold a currency when the believe it will appreciate; or they may engage in more complicated financial transactions, for example to buy currency in the future at a price agreed today.</a:t>
            </a:r>
          </a:p>
        </p:txBody>
      </p:sp>
    </p:spTree>
    <p:extLst>
      <p:ext uri="{BB962C8B-B14F-4D97-AF65-F5344CB8AC3E}">
        <p14:creationId xmlns:p14="http://schemas.microsoft.com/office/powerpoint/2010/main" val="2797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Japanese firms ride the yen roller coaster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839200" cy="2209800"/>
          </a:xfrm>
        </p:spPr>
        <p:txBody>
          <a:bodyPr/>
          <a:lstStyle/>
          <a:p>
            <a:r>
              <a:rPr lang="en-US" dirty="0"/>
              <a:t>Because many large Japanese firms rely heavily on sales in the United States and other foreign countries, their profits are highly dependent upon the yen exchange rates.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the yen appreciates, as it has done overall for the last 40 years, Japanese exports become more expensive to foreigners, so Japanese exporters make less profit.</a:t>
            </a: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152400" y="3124200"/>
            <a:ext cx="2895600" cy="3411538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However the rate has not changed consistently; this creates exchange rate risk for firms doing business internationally.</a:t>
            </a:r>
          </a:p>
        </p:txBody>
      </p:sp>
      <p:pic>
        <p:nvPicPr>
          <p:cNvPr id="2050" name="Picture 2" descr="C:\Users\holmes\Dropbox\ECON 5e\Art From Fernando_For Digital\ch29\Ch29MTC_Yen_Dollar_Exchange\png\Ch29MTC_Yen_Dollar_Exchange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lmes\Dropbox\ECON 5e\Art From Fernando_For Digital\ch29\Ch29MTC_Yen_Dollar_Exchange\png\Ch29MTC_Yen_Dollar_Exchange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lmes\Dropbox\ECON 5e\Art From Fernando_For Digital\ch29\Ch29MTC_Yen_Dollar_Exchange\png\Ch29MTC_Yen_Dollar_Exchange_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olmes\Dropbox\ECON 5e\Art From Fernando_For Digital\ch29\Ch29MTC_Yen_Dollar_Exchange\png\Ch29MTC_Yen_Dollar_Exchange_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olmes\Dropbox\ECON 5e\Art From Fernando_For Digital\ch29\Ch29MTC_Yen_Dollar_Exchange\png\Ch29MTC_Yen_Dollar_Exchange_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holmes\Dropbox\ECON 5e\Art From Fernando_For Digital\ch29\Ch29MTC_Yen_Dollar_Exchange\png\Ch29MTC_Yen_Dollar_Exchange_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holmes\Dropbox\ECON 5e\Art From Fernando_For Digital\ch29\Ch29MTC_Yen_Dollar_Exchange\png\Ch29MTC_Yen_Dollar_Exchange_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holmes\Dropbox\ECON 5e\Art From Fernando_For Digital\ch29\Ch29MTC_Yen_Dollar_Exchange\png\Ch29MTC_Yen_Dollar_Exchange_8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holmes\Dropbox\ECON 5e\Art From Fernando_For Digital\ch29\Ch29MTC_Yen_Dollar_Exchange\png\Ch29MTC_Yen_Dollar_Exchange_9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holmes\Dropbox\ECON 5e\Art From Fernando_For Digital\ch29\Ch29MTC_Yen_Dollar_Exchange\png\Ch29MTC_Yen_Dollar_Exchange_10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39" y="3352800"/>
            <a:ext cx="6063061" cy="318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3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Exchange rates, imports, and exports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the $US appreciates, the dollar price of foreign imports falls. Similarly, the foreign currency price of U.S. exports rises.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Example: Suppose the exchange rate between $US and euros is $1 = €1. An iPhone with a U.S. price of $200 will cost €200 to a French person. But if the $US appreciates, so the exchange rate is now $1 = €1.20, that same iPhone will now cost the French person €240.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Then we expect French people to buy fewer iPhones. But at the same time, French wine has become cheaper for Americans to buy, so we will buy more of it.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An appreciation of the $US causes U.S. exports to fall and imports to rise; so net exports will fall.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Hence aggregate demand will fall, and also real GDP.</a:t>
            </a:r>
          </a:p>
        </p:txBody>
      </p:sp>
    </p:spTree>
    <p:extLst>
      <p:ext uri="{BB962C8B-B14F-4D97-AF65-F5344CB8AC3E}">
        <p14:creationId xmlns:p14="http://schemas.microsoft.com/office/powerpoint/2010/main" val="411695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exchange rates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pPr>
                  <a:spcAft>
                    <a:spcPts val="0"/>
                  </a:spcAft>
                  <a:defRPr/>
                </a:pPr>
                <a:r>
                  <a:rPr lang="en-US" dirty="0"/>
                  <a:t>The </a:t>
                </a:r>
                <a:r>
                  <a:rPr lang="en-US" i="1" dirty="0"/>
                  <a:t>real exchange rate</a:t>
                </a:r>
                <a:r>
                  <a:rPr lang="en-US" dirty="0"/>
                  <a:t> is the price of domestic goods in terms of foreign goods:</a:t>
                </a:r>
              </a:p>
              <a:p>
                <a:pPr>
                  <a:spcAft>
                    <a:spcPts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/>
                        <m:t>Real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exchange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rate</m:t>
                      </m:r>
                      <m:r>
                        <m:rPr>
                          <m:nor/>
                        </m:rPr>
                        <a:rPr lang="en-US" sz="2000"/>
                        <m:t> = </m:t>
                      </m:r>
                      <m:r>
                        <m:rPr>
                          <m:nor/>
                        </m:rPr>
                        <a:rPr lang="en-US" sz="2000"/>
                        <m:t>Nominal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exchange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rate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Domestic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price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level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Foreign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price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ea typeface="Cambria Math"/>
                                </a:rPr>
                                <m:t>level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dirty="0"/>
                  <a:t>Suppose initially $1 = £1, and the U.S. and British price levels are both 100. Then the real exchange rate between $US and British pounds is:</a:t>
                </a:r>
              </a:p>
              <a:p>
                <a:pPr algn="ctr"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/>
                      <m:t>Real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/>
                      <m:t>exchange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/>
                      <m:t>rate</m:t>
                    </m:r>
                    <m:r>
                      <m:rPr>
                        <m:nor/>
                      </m:rPr>
                      <a:rPr lang="en-US" sz="2000"/>
                      <m:t> = 1 </m:t>
                    </m:r>
                    <m:r>
                      <m:rPr>
                        <m:nor/>
                      </m:rPr>
                      <a:rPr lang="en-US" sz="2000"/>
                      <m:t>pound</m:t>
                    </m:r>
                    <m:r>
                      <m:rPr>
                        <m:nor/>
                      </m:rPr>
                      <a:rPr lang="en-US" sz="2000"/>
                      <m:t>/</m:t>
                    </m:r>
                    <m:r>
                      <m:rPr>
                        <m:nor/>
                      </m:rPr>
                      <a:rPr lang="en-US" sz="2000"/>
                      <m:t>dollar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000">
                                <a:ea typeface="Cambria Math"/>
                              </a:rPr>
                              <m:t>100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000">
                                <a:ea typeface="Cambria Math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= 1 pound/dollar.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dirty="0"/>
                  <a:t>Now suppose the $US appreciates, so the new exchange rate is $1 = £1.10; and simultaneously the price level in the U.S. rises to 105 (5% inflation) while price levels stay constant in the U.K.; then:</a:t>
                </a:r>
              </a:p>
              <a:p>
                <a:pPr algn="ctr"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/>
                      <m:t>Real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/>
                      <m:t>exchange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/>
                      <m:t>rate</m:t>
                    </m:r>
                    <m:r>
                      <m:rPr>
                        <m:nor/>
                      </m:rPr>
                      <a:rPr lang="en-US" sz="2000"/>
                      <m:t> = 1.1 </m:t>
                    </m:r>
                    <m:r>
                      <m:rPr>
                        <m:nor/>
                      </m:rPr>
                      <a:rPr lang="en-US" sz="2000"/>
                      <m:t>pounds</m:t>
                    </m:r>
                    <m:r>
                      <m:rPr>
                        <m:nor/>
                      </m:rPr>
                      <a:rPr lang="en-US" sz="2000"/>
                      <m:t>/</m:t>
                    </m:r>
                    <m:r>
                      <m:rPr>
                        <m:nor/>
                      </m:rPr>
                      <a:rPr lang="en-US" sz="2000"/>
                      <m:t>dollar</m:t>
                    </m:r>
                    <m:r>
                      <m:rPr>
                        <m:nor/>
                      </m:rPr>
                      <a:rPr lang="en-US" sz="2000"/>
                      <m:t> </m:t>
                    </m:r>
                    <m:r>
                      <m:rPr>
                        <m:nor/>
                      </m:rPr>
                      <a:rPr lang="en-US" sz="2000"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000">
                                <a:ea typeface="Cambria Math"/>
                              </a:rPr>
                              <m:t>105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000">
                                <a:ea typeface="Cambria Math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= 1.15 pounds/dollar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dirty="0"/>
                  <a:t>Interpretation: Prices of U.S. goods are now 15% higher </a:t>
                </a:r>
                <a:r>
                  <a:rPr lang="en-US" i="1" dirty="0"/>
                  <a:t>than they were</a:t>
                </a:r>
                <a:r>
                  <a:rPr lang="en-US" dirty="0"/>
                  <a:t>, relative to the prices of British goods.</a:t>
                </a:r>
              </a:p>
              <a:p>
                <a:pPr>
                  <a:spcAft>
                    <a:spcPts val="0"/>
                  </a:spcAft>
                </a:pPr>
                <a:endParaRPr lang="en-U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2"/>
                <a:stretch>
                  <a:fillRect l="-828" t="-541" r="-828" b="-1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74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B3"/>
                </a:solidFill>
              </a:rPr>
              <a:t>The International Sector and National Saving and Investment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29.3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Explain the saving and investment equation.</a:t>
            </a:r>
          </a:p>
        </p:txBody>
      </p:sp>
    </p:spTree>
    <p:extLst>
      <p:ext uri="{BB962C8B-B14F-4D97-AF65-F5344CB8AC3E}">
        <p14:creationId xmlns:p14="http://schemas.microsoft.com/office/powerpoint/2010/main" val="2813982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exports equal net foreign investment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a country’s spending exceeds its income, it finances the difference by selling assets or by borrowing. So</a:t>
            </a:r>
          </a:p>
          <a:p>
            <a:pPr marL="27432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Current account balance + Financial account balance = 0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Therefore:</a:t>
            </a:r>
          </a:p>
          <a:p>
            <a:pPr marL="27432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Current account balance 	= – Financial account balance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That is,</a:t>
            </a:r>
          </a:p>
          <a:p>
            <a:pPr marL="27432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Net exports 			= Net foreign investment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U.S. net exports are negative, U.S. net foreign investment is negative by the same amount.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Similarly, China exports more than it imports; so each year, their net foreign investments must be positive, and of the same amount.  </a:t>
            </a:r>
          </a:p>
        </p:txBody>
      </p:sp>
    </p:spTree>
    <p:extLst>
      <p:ext uri="{BB962C8B-B14F-4D97-AF65-F5344CB8AC3E}">
        <p14:creationId xmlns:p14="http://schemas.microsoft.com/office/powerpoint/2010/main" val="415047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Domestic saving/investment and net foreign investment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Saving in an economy can be expressed as: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i="1" dirty="0"/>
              <a:t>                   National saving 	= Private saving + Public saving</a:t>
            </a:r>
            <a:br>
              <a:rPr lang="en-US" i="1" dirty="0"/>
            </a:br>
            <a:r>
              <a:rPr lang="en-US" i="1" dirty="0"/>
              <a:t>                                         S 	= </a:t>
            </a:r>
            <a:r>
              <a:rPr lang="en-US" i="1" dirty="0" err="1"/>
              <a:t>S</a:t>
            </a:r>
            <a:r>
              <a:rPr lang="en-US" baseline="-25000" dirty="0" err="1"/>
              <a:t>private</a:t>
            </a:r>
            <a:r>
              <a:rPr lang="en-US" i="1" dirty="0"/>
              <a:t> + </a:t>
            </a:r>
            <a:r>
              <a:rPr lang="en-US" i="1" dirty="0" err="1"/>
              <a:t>S</a:t>
            </a:r>
            <a:r>
              <a:rPr lang="en-US" baseline="-25000" dirty="0" err="1"/>
              <a:t>public</a:t>
            </a:r>
            <a:endParaRPr lang="en-US" baseline="-25000" dirty="0"/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where:          </a:t>
            </a:r>
            <a:r>
              <a:rPr lang="en-US" i="1" dirty="0"/>
              <a:t>Private saving	= Disposable income – Consumption</a:t>
            </a:r>
            <a:br>
              <a:rPr lang="en-US" i="1" dirty="0"/>
            </a:br>
            <a:r>
              <a:rPr lang="en-US" i="1" dirty="0"/>
              <a:t>                                  </a:t>
            </a:r>
            <a:r>
              <a:rPr lang="en-US" i="1" dirty="0" err="1"/>
              <a:t>S</a:t>
            </a:r>
            <a:r>
              <a:rPr lang="en-US" baseline="-25000" dirty="0" err="1"/>
              <a:t>private</a:t>
            </a:r>
            <a:r>
              <a:rPr lang="en-US" i="1" dirty="0"/>
              <a:t> 	= (Y – T) – C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and:               </a:t>
            </a:r>
            <a:r>
              <a:rPr lang="en-US" i="1" dirty="0"/>
              <a:t>Public saving 	= Taxes – Government spending</a:t>
            </a:r>
            <a:br>
              <a:rPr lang="en-US" i="1" dirty="0"/>
            </a:br>
            <a:r>
              <a:rPr lang="en-US" i="1" dirty="0"/>
              <a:t>                                  </a:t>
            </a:r>
            <a:r>
              <a:rPr lang="en-US" i="1" dirty="0" err="1"/>
              <a:t>S</a:t>
            </a:r>
            <a:r>
              <a:rPr lang="en-US" baseline="-25000" dirty="0" err="1"/>
              <a:t>public</a:t>
            </a:r>
            <a:r>
              <a:rPr lang="en-US" i="1" dirty="0"/>
              <a:t> 	= T – G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so:                                    </a:t>
            </a:r>
            <a:r>
              <a:rPr lang="en-US" i="1" dirty="0"/>
              <a:t>S 	= (Y – T) – C + T – G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but:                                   </a:t>
            </a:r>
            <a:r>
              <a:rPr lang="en-US" i="1" dirty="0"/>
              <a:t>Y 	= C + I + G + NX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so:                                    </a:t>
            </a:r>
            <a:r>
              <a:rPr lang="en-US" i="1" dirty="0"/>
              <a:t>S 	= (C + I + G + NX – T) – C + T – G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i="1" dirty="0"/>
              <a:t>                                         S</a:t>
            </a:r>
            <a:r>
              <a:rPr lang="en-US" dirty="0"/>
              <a:t>	= </a:t>
            </a:r>
            <a:r>
              <a:rPr lang="en-US" i="1" dirty="0"/>
              <a:t>I + NX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dirty="0"/>
              <a:t>Then by the previous slide’s identity,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3492500" algn="l"/>
              </a:tabLst>
              <a:defRPr/>
            </a:pPr>
            <a:r>
              <a:rPr lang="en-US" i="1" dirty="0"/>
              <a:t>                   National saving 	= Investment + Net foreign investment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114800" y="480695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6845300" y="480060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5029200" y="480695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7848600" y="480695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6223000" y="480060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7340600" y="4800600"/>
            <a:ext cx="114300" cy="368300"/>
          </a:xfrm>
          <a:prstGeom prst="line">
            <a:avLst/>
          </a:prstGeom>
          <a:solidFill>
            <a:srgbClr val="194F8B">
              <a:alpha val="50000"/>
            </a:srgbClr>
          </a:solidFill>
          <a:ln w="76200" cap="flat" cmpd="sng" algn="ctr">
            <a:solidFill>
              <a:srgbClr val="0066B3">
                <a:alpha val="7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2509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Linkages between countries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Until now, we have mostly ignored the linkages among countries at the macroeconomic level.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But countries are linked: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/>
              <a:t>By trade in goods and services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/>
              <a:t>By flows of financial investment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In this chapter, we will consider how these linkages work, and what the implications are for fiscal and monetary policy.</a:t>
            </a:r>
          </a:p>
        </p:txBody>
      </p:sp>
    </p:spTree>
    <p:extLst>
      <p:ext uri="{BB962C8B-B14F-4D97-AF65-F5344CB8AC3E}">
        <p14:creationId xmlns:p14="http://schemas.microsoft.com/office/powerpoint/2010/main" val="301781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Savings and investment equation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	National saving     = Investment + Net foreign investment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This is known as the </a:t>
            </a:r>
            <a:r>
              <a:rPr lang="en-US" i="1" dirty="0"/>
              <a:t>savings and investment equation</a:t>
            </a:r>
            <a:r>
              <a:rPr lang="en-US" dirty="0"/>
              <a:t>, showing that national saving is equal to domestic investment plus net foreign investment.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i="1" dirty="0"/>
              <a:t>Example: If you save $1,000 and use it to buy a bond issued by General Motors, GM might use the $1,000 to help build a domestic factory (I), or build a factory in China (NFI).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 useful way to rewrite this identity is as: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			</a:t>
            </a:r>
            <a:r>
              <a:rPr lang="en-US" i="1" dirty="0"/>
              <a:t>S – I = NFI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This highlights the fact that if net foreign investment (i.e. net exports) is negative, then domestic savings must be less than domestic investment.</a:t>
            </a:r>
          </a:p>
        </p:txBody>
      </p:sp>
    </p:spTree>
    <p:extLst>
      <p:ext uri="{BB962C8B-B14F-4D97-AF65-F5344CB8AC3E}">
        <p14:creationId xmlns:p14="http://schemas.microsoft.com/office/powerpoint/2010/main" val="65945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B3"/>
                </a:solidFill>
              </a:rPr>
              <a:t>The Effect of a Government Budget  Deficit on Investment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29.4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Explain the effect of a government budget deficit on investment in an open economy.</a:t>
            </a:r>
          </a:p>
        </p:txBody>
      </p:sp>
    </p:spTree>
    <p:extLst>
      <p:ext uri="{BB962C8B-B14F-4D97-AF65-F5344CB8AC3E}">
        <p14:creationId xmlns:p14="http://schemas.microsoft.com/office/powerpoint/2010/main" val="926938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Budget deficits and the saving and investment equation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the government runs a budget deficit, </a:t>
            </a:r>
            <a:r>
              <a:rPr lang="en-US" i="1" dirty="0" err="1"/>
              <a:t>S</a:t>
            </a:r>
            <a:r>
              <a:rPr lang="en-US" baseline="-25000" dirty="0" err="1"/>
              <a:t>public</a:t>
            </a:r>
            <a:r>
              <a:rPr lang="en-US" dirty="0"/>
              <a:t> is negative, and national savings tends to decline.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By the saving and investment equation, we know domestic investment and/or net foreign investment must decline.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/>
              <a:t>Why? When the government runs a budget deficit, it finances its </a:t>
            </a:r>
            <a:r>
              <a:rPr lang="en-US" i="1" dirty="0"/>
              <a:t>dissaving</a:t>
            </a:r>
            <a:r>
              <a:rPr lang="en-US" dirty="0"/>
              <a:t> by selling bonds. To attract buyers, the government must typically raise interest rates.</a:t>
            </a:r>
          </a:p>
          <a:p>
            <a:pPr marL="1085850" lvl="1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200" i="0" dirty="0"/>
              <a:t>Higher interest rates discourage firms from making investments.</a:t>
            </a:r>
          </a:p>
          <a:p>
            <a:pPr marL="1085850" lvl="1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200" i="0" dirty="0"/>
              <a:t>They encourage funds to flow to the U.S. to buy those bonds, causing the $US to appreciate; but this causes net exports to fall. And net exports equal net foreign investment.</a:t>
            </a:r>
          </a:p>
        </p:txBody>
      </p:sp>
    </p:spTree>
    <p:extLst>
      <p:ext uri="{BB962C8B-B14F-4D97-AF65-F5344CB8AC3E}">
        <p14:creationId xmlns:p14="http://schemas.microsoft.com/office/powerpoint/2010/main" val="113769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twin deficits, 1978-2012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government budget deficits lead to declines in net exports, the situation is known as </a:t>
            </a:r>
            <a:r>
              <a:rPr lang="en-US" i="1" dirty="0"/>
              <a:t>twin deficits</a:t>
            </a:r>
            <a:r>
              <a:rPr lang="en-US" dirty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This was a big concern in the early 1980s: large federal budget deficits resulted in high interest rates; high $US exchange rates and large current account deficits followed.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But since 1990, the budget deficit and current account deficit do not seem to be strongly related; and evidence from other countries is mixed.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867400" y="5562600"/>
            <a:ext cx="2895600" cy="449263"/>
          </a:xfrm>
        </p:spPr>
        <p:txBody>
          <a:bodyPr/>
          <a:lstStyle/>
          <a:p>
            <a:r>
              <a:rPr lang="en-US" dirty="0"/>
              <a:t>The twin deficits, 1978-2012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Figure 18.4</a:t>
            </a:r>
          </a:p>
        </p:txBody>
      </p:sp>
      <p:pic>
        <p:nvPicPr>
          <p:cNvPr id="1026" name="Picture 2" descr="C:\Users\Paul\Dropbox\ECON 5e\Art From Fernando_For Digital\ch29\Figure_29.4\png\Figure_29.4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aul\Dropbox\ECON 5e\Art From Fernando_For Digital\ch29\Figure_29.4\png\Figure_29.4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aul\Dropbox\ECON 5e\Art From Fernando_For Digital\ch29\Figure_29.4\png\Figure_29.4_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aul\Dropbox\ECON 5e\Art From Fernando_For Digital\ch29\Figure_29.4\png\Figure_29.4_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aul\Dropbox\ECON 5e\Art From Fernando_For Digital\ch29\Figure_29.4\png\Figure_29.4_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Paul\Dropbox\ECON 5e\Art From Fernando_For Digital\ch29\Figure_29.4\png\Figure_29.4_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Paul\Dropbox\ECON 5e\Art From Fernando_For Digital\ch29\Figure_29.4\png\Figure_29.4_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12" y="1901825"/>
            <a:ext cx="5198851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39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/>
              <a:t>The United States: the “World’s Largest Debtor”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990600"/>
            <a:ext cx="3276600" cy="3581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graph shows the current account balance in the U.S. from 1960-2012.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By the end of 2012, foreign investors owned about $3.9 trillion more of U.S. assets—stocks, bonds, factories, etc.—than U.S. investors owned of foreign assets.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52400" y="4953000"/>
            <a:ext cx="8915400" cy="1524000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600"/>
              </a:spcBef>
              <a:spcAft>
                <a:spcPct val="0"/>
              </a:spcAft>
              <a:defRPr sz="22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kern="0" dirty="0"/>
              <a:t>This seems alarming; but</a:t>
            </a:r>
            <a:br>
              <a:rPr lang="en-US" kern="0" dirty="0"/>
            </a:br>
            <a:r>
              <a:rPr lang="en-US" kern="0" dirty="0"/>
              <a:t>(1) it is a vote of confidence in the U.S. economy, and</a:t>
            </a:r>
            <a:br>
              <a:rPr lang="en-US" kern="0" dirty="0"/>
            </a:br>
            <a:r>
              <a:rPr lang="en-US" kern="0" dirty="0"/>
              <a:t>(2) the funds have been critical in financing investment and hence growth in the U.S. despite low personal savings rates.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kern="0" dirty="0"/>
          </a:p>
        </p:txBody>
      </p:sp>
      <p:pic>
        <p:nvPicPr>
          <p:cNvPr id="2050" name="Picture 2" descr="C:\Users\Paul\Dropbox\ECON 5e\Art From Fernando_For Digital\ch29\Ch29_MTC_Debtor\png\Ch29_MTC_Debtor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04" y="2057400"/>
            <a:ext cx="638729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aul\Dropbox\ECON 5e\Art From Fernando_For Digital\ch29\Ch29_MTC_Debtor\png\Ch29_MTC_Debtor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04" y="2057400"/>
            <a:ext cx="638729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aul\Dropbox\ECON 5e\Art From Fernando_For Digital\ch29\Ch29_MTC_Debtor\png\Ch29_MTC_Debtor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04" y="2057400"/>
            <a:ext cx="638729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Paul\Dropbox\ECON 5e\Art From Fernando_For Digital\ch29\Ch29_MTC_Debtor\png\Ch29_MTC_Debtor_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04" y="2057400"/>
            <a:ext cx="638729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97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B3"/>
                </a:solidFill>
              </a:rPr>
              <a:t>Monetary Policy and Fiscal Policy in an Open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29.5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Compare the effectiveness of monetary policy and fiscal policy in an open economy and in a closed economy.</a:t>
            </a:r>
          </a:p>
        </p:txBody>
      </p:sp>
    </p:spTree>
    <p:extLst>
      <p:ext uri="{BB962C8B-B14F-4D97-AF65-F5344CB8AC3E}">
        <p14:creationId xmlns:p14="http://schemas.microsoft.com/office/powerpoint/2010/main" val="2486311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Monetary policy in an open economy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Is monetary policy more effective in an open economy or in a closed economy?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Expansionary monetary policy effectively means lowering interest rates.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 a closed economy, this encourages investment, and consumption spending on durables.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 an open economy, the demand for $US falls, decreasing the exchange rate; but this causes net exports to rise.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Therefore through this additional </a:t>
            </a:r>
            <a:r>
              <a:rPr lang="en-US" i="1" dirty="0"/>
              <a:t>policy channel</a:t>
            </a:r>
            <a:r>
              <a:rPr lang="en-US" dirty="0"/>
              <a:t>, the expansionary monetary policy will increase aggregate demand by </a:t>
            </a:r>
            <a:r>
              <a:rPr lang="en-US" i="1" dirty="0"/>
              <a:t>more</a:t>
            </a:r>
            <a:r>
              <a:rPr lang="en-US" dirty="0"/>
              <a:t> in an open economy than in a closed economy.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Of course, the same is true of </a:t>
            </a:r>
            <a:r>
              <a:rPr lang="en-US" dirty="0" err="1"/>
              <a:t>contractionary</a:t>
            </a:r>
            <a:r>
              <a:rPr lang="en-US" dirty="0"/>
              <a:t> monetary policy. Monetary policy is </a:t>
            </a:r>
            <a:r>
              <a:rPr lang="en-US" i="1" dirty="0"/>
              <a:t>more effective</a:t>
            </a:r>
            <a:r>
              <a:rPr lang="en-US" dirty="0"/>
              <a:t> in an open economy.</a:t>
            </a:r>
          </a:p>
        </p:txBody>
      </p:sp>
    </p:spTree>
    <p:extLst>
      <p:ext uri="{BB962C8B-B14F-4D97-AF65-F5344CB8AC3E}">
        <p14:creationId xmlns:p14="http://schemas.microsoft.com/office/powerpoint/2010/main" val="40948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Fiscal policy in an open economy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Is the same true of fiscal policy: is it also more effective in an open economy?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To find out, we can explore the effect of expansionary fiscal policy on the additional policy channel, net exports: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/>
              <a:t>Tax cuts or increased government spending increase aggregate demand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dirty="0"/>
              <a:t>But this might result in higher interest rates, </a:t>
            </a:r>
            <a:r>
              <a:rPr lang="en-US" i="1" dirty="0"/>
              <a:t>crowding out</a:t>
            </a:r>
            <a:r>
              <a:rPr lang="en-US" dirty="0"/>
              <a:t> net exports due to the appreciating $US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Also, the multiplier effect is lower, since some spending takes place on imported goods, which do not feed back in to real GDP.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Hence expansionary fiscal policy will be </a:t>
            </a:r>
            <a:r>
              <a:rPr lang="en-US" i="1" dirty="0"/>
              <a:t>less effective</a:t>
            </a:r>
            <a:r>
              <a:rPr lang="en-US" dirty="0"/>
              <a:t> in an open economy than in a closed economy.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(Naturally, the same will be true of </a:t>
            </a:r>
            <a:r>
              <a:rPr lang="en-US" i="1" dirty="0" err="1"/>
              <a:t>contractionary</a:t>
            </a:r>
            <a:r>
              <a:rPr lang="en-US" dirty="0"/>
              <a:t> fiscal policy: all fiscal policy is less effective in an open economy.)</a:t>
            </a:r>
          </a:p>
        </p:txBody>
      </p:sp>
    </p:spTree>
    <p:extLst>
      <p:ext uri="{BB962C8B-B14F-4D97-AF65-F5344CB8AC3E}">
        <p14:creationId xmlns:p14="http://schemas.microsoft.com/office/powerpoint/2010/main" val="310876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misconceptions to avoid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There is a lot of new terminology here, and many of the phrases, like balance of trade, balance of services, and current account balance sound very similar. Be careful not to confuse them.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When the $US appreciates, the </a:t>
            </a:r>
            <a:r>
              <a:rPr lang="en-US" i="1" dirty="0"/>
              <a:t>price of the $US in terms of other currencies</a:t>
            </a:r>
            <a:r>
              <a:rPr lang="en-US" dirty="0"/>
              <a:t> goes up. Simultaneously, the </a:t>
            </a:r>
            <a:r>
              <a:rPr lang="en-US" i="1" dirty="0"/>
              <a:t>price of other currencies in terms of the $US </a:t>
            </a:r>
            <a:r>
              <a:rPr lang="en-US" dirty="0"/>
              <a:t>goes down. Depreciation is the opposite.</a:t>
            </a:r>
          </a:p>
        </p:txBody>
      </p:sp>
    </p:spTree>
    <p:extLst>
      <p:ext uri="{BB962C8B-B14F-4D97-AF65-F5344CB8AC3E}">
        <p14:creationId xmlns:p14="http://schemas.microsoft.com/office/powerpoint/2010/main" val="54610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66B3"/>
                </a:solidFill>
              </a:rPr>
              <a:t>The Balance of Payments:</a:t>
            </a:r>
            <a:br>
              <a:rPr lang="en-US" dirty="0">
                <a:solidFill>
                  <a:srgbClr val="0066B3"/>
                </a:solidFill>
              </a:rPr>
            </a:br>
            <a:r>
              <a:rPr lang="en-US" dirty="0">
                <a:solidFill>
                  <a:srgbClr val="0066B3"/>
                </a:solidFill>
              </a:rPr>
              <a:t>Linking the United States to the International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29.1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Explain how the balance of payments is calculated.</a:t>
            </a:r>
          </a:p>
        </p:txBody>
      </p:sp>
    </p:spTree>
    <p:extLst>
      <p:ext uri="{BB962C8B-B14F-4D97-AF65-F5344CB8AC3E}">
        <p14:creationId xmlns:p14="http://schemas.microsoft.com/office/powerpoint/2010/main" val="2480476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economies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Today it is routine for consumers, firms, and investors to interact with their counterparts in foreign countries.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 country that has interactions in trade or finance with other countries is known as an </a:t>
            </a:r>
            <a:r>
              <a:rPr lang="en-US" b="1" i="1" dirty="0"/>
              <a:t>open economy</a:t>
            </a:r>
            <a:r>
              <a:rPr lang="en-US" dirty="0"/>
              <a:t>, as opposed to a </a:t>
            </a:r>
            <a:r>
              <a:rPr lang="en-US" b="1" i="1" dirty="0"/>
              <a:t>closed economy</a:t>
            </a:r>
            <a:r>
              <a:rPr lang="en-US" dirty="0"/>
              <a:t>, which has no interactions in trade or finance with other countries.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No economy is completely closed; though a few countries, such as North Korea, have limited foreign economic interactions.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4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balance of payments, 2012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 good way to understand economic interactions with other countries is by examining the </a:t>
            </a:r>
            <a:r>
              <a:rPr lang="en-US" i="1" dirty="0"/>
              <a:t>balance of payments </a:t>
            </a:r>
            <a:r>
              <a:rPr lang="en-US" dirty="0"/>
              <a:t>(</a:t>
            </a:r>
            <a:r>
              <a:rPr lang="en-US" dirty="0" err="1"/>
              <a:t>BoP</a:t>
            </a:r>
            <a:r>
              <a:rPr lang="en-US" dirty="0"/>
              <a:t>): the record of a country’s trade with other countries in goods, services, and assets.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It is composed of the </a:t>
            </a:r>
            <a:r>
              <a:rPr lang="en-US" i="1" dirty="0"/>
              <a:t>current account</a:t>
            </a:r>
            <a:r>
              <a:rPr lang="en-US" dirty="0"/>
              <a:t>: the record of the country’s net exports,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net income on investments,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and net transfers…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2100" y="6027737"/>
            <a:ext cx="2628900" cy="449263"/>
          </a:xfrm>
        </p:spPr>
        <p:txBody>
          <a:bodyPr/>
          <a:lstStyle/>
          <a:p>
            <a:r>
              <a:rPr lang="en-US" dirty="0"/>
              <a:t>The balance of payments, 2012 (billions of dollars)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28600" y="6027737"/>
            <a:ext cx="1352550" cy="381000"/>
          </a:xfrm>
        </p:spPr>
        <p:txBody>
          <a:bodyPr/>
          <a:lstStyle/>
          <a:p>
            <a:r>
              <a:rPr lang="en-US" dirty="0"/>
              <a:t>Table 18.1</a:t>
            </a:r>
          </a:p>
        </p:txBody>
      </p:sp>
      <p:graphicFrame>
        <p:nvGraphicFramePr>
          <p:cNvPr id="7" name="Group 1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060125"/>
              </p:ext>
            </p:extLst>
          </p:nvPr>
        </p:nvGraphicFramePr>
        <p:xfrm>
          <a:off x="4130149" y="4163224"/>
          <a:ext cx="4790897" cy="2352454"/>
        </p:xfrm>
        <a:graphic>
          <a:graphicData uri="http://schemas.openxmlformats.org/drawingml/2006/table">
            <a:tbl>
              <a:tblPr/>
              <a:tblGrid>
                <a:gridCol w="2930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FINANCIAL ACCOUNT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foreign holdings of assets in the United States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544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U.S. holdings of assets in foreign countries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financial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6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CAPITAL ACCOUNT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Statistical discrepancy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payments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4102100" y="1085850"/>
            <a:ext cx="4838700" cy="1657350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102100" y="2736850"/>
            <a:ext cx="4838700" cy="831850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114800" y="3568700"/>
            <a:ext cx="4826000" cy="260350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Group 2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347522"/>
              </p:ext>
            </p:extLst>
          </p:nvPr>
        </p:nvGraphicFramePr>
        <p:xfrm>
          <a:off x="4142698" y="761091"/>
          <a:ext cx="4788126" cy="3322320"/>
        </p:xfrm>
        <a:graphic>
          <a:graphicData uri="http://schemas.openxmlformats.org/drawingml/2006/table">
            <a:tbl>
              <a:tblPr/>
              <a:tblGrid>
                <a:gridCol w="2288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CURRENT ACCOUNT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$1,561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−2,303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trade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−742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received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payments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−552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income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transfers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−130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current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3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balance of payments, 2012—continued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… the </a:t>
            </a:r>
            <a:r>
              <a:rPr lang="en-US" i="1" dirty="0"/>
              <a:t>financial account</a:t>
            </a:r>
            <a:r>
              <a:rPr lang="en-US" dirty="0"/>
              <a:t>, which records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purchases of assets a country has made abroad,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and foreign purchases of assets in the country…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… and the </a:t>
            </a:r>
            <a:r>
              <a:rPr lang="en-US" i="1" dirty="0"/>
              <a:t>capital account</a:t>
            </a:r>
            <a:r>
              <a:rPr lang="en-US" dirty="0"/>
              <a:t>, which records relatively minor transactions such as migrants’ transfers and sales, and purchases of non-produced, nonfinancial assets.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2100" y="6027737"/>
            <a:ext cx="2628900" cy="449263"/>
          </a:xfrm>
        </p:spPr>
        <p:txBody>
          <a:bodyPr/>
          <a:lstStyle/>
          <a:p>
            <a:r>
              <a:rPr lang="en-US" dirty="0"/>
              <a:t>The balance of payments, 2012 (billions of dollars)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28600" y="6027737"/>
            <a:ext cx="1352550" cy="381000"/>
          </a:xfrm>
        </p:spPr>
        <p:txBody>
          <a:bodyPr/>
          <a:lstStyle/>
          <a:p>
            <a:r>
              <a:rPr lang="en-US" dirty="0"/>
              <a:t>Table 18.1</a:t>
            </a:r>
          </a:p>
        </p:txBody>
      </p:sp>
      <p:graphicFrame>
        <p:nvGraphicFramePr>
          <p:cNvPr id="6" name="Group 2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655672"/>
              </p:ext>
            </p:extLst>
          </p:nvPr>
        </p:nvGraphicFramePr>
        <p:xfrm>
          <a:off x="4142698" y="761091"/>
          <a:ext cx="4788126" cy="3322320"/>
        </p:xfrm>
        <a:graphic>
          <a:graphicData uri="http://schemas.openxmlformats.org/drawingml/2006/table">
            <a:tbl>
              <a:tblPr/>
              <a:tblGrid>
                <a:gridCol w="2288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CURRENT ACCOUNT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$1,561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−2,303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trade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−742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received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payments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−552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income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transfers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−130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current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4122429" y="4495798"/>
            <a:ext cx="4826000" cy="457201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135129" y="4965698"/>
            <a:ext cx="4826000" cy="457201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135129" y="5706091"/>
            <a:ext cx="4813300" cy="228600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Group 1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7044340"/>
              </p:ext>
            </p:extLst>
          </p:nvPr>
        </p:nvGraphicFramePr>
        <p:xfrm>
          <a:off x="4130149" y="4163224"/>
          <a:ext cx="4790897" cy="2352454"/>
        </p:xfrm>
        <a:graphic>
          <a:graphicData uri="http://schemas.openxmlformats.org/drawingml/2006/table">
            <a:tbl>
              <a:tblPr/>
              <a:tblGrid>
                <a:gridCol w="2930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FINANCIAL ACCOUNT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foreign holdings of assets in the United States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544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U.S. holdings of assets in foreign countries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financial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6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CAPITAL ACCOUNT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Statistical discrepancy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payments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29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balance of payments, 2012—continued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4114800" cy="5638800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n-US" dirty="0"/>
              <a:t>The balance of payments is the sum of these three accounts.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It must equal zero. In 2010, the U.S. spent $440 billion more on goods, services, and other current account items than it received.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This money must have been used either to buy U.S. assets, or to keep as U.S. currency holdings overseas.</a:t>
            </a:r>
          </a:p>
          <a:p>
            <a:pPr>
              <a:spcAft>
                <a:spcPts val="0"/>
              </a:spcAft>
              <a:defRPr/>
            </a:pPr>
            <a:r>
              <a:rPr lang="en-US" i="1" dirty="0"/>
              <a:t>Statistical discrepancy</a:t>
            </a:r>
            <a:r>
              <a:rPr lang="en-US" dirty="0"/>
              <a:t> is the difference.</a:t>
            </a:r>
            <a:endParaRPr lang="en-US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2100" y="6027737"/>
            <a:ext cx="2628900" cy="449263"/>
          </a:xfrm>
        </p:spPr>
        <p:txBody>
          <a:bodyPr/>
          <a:lstStyle/>
          <a:p>
            <a:r>
              <a:rPr lang="en-US" dirty="0"/>
              <a:t>The balance of payments, 2012 (billions of dollars)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28600" y="6027737"/>
            <a:ext cx="1352550" cy="381000"/>
          </a:xfrm>
        </p:spPr>
        <p:txBody>
          <a:bodyPr/>
          <a:lstStyle/>
          <a:p>
            <a:r>
              <a:rPr lang="en-US" dirty="0"/>
              <a:t>Table 18.1</a:t>
            </a:r>
          </a:p>
        </p:txBody>
      </p:sp>
      <p:graphicFrame>
        <p:nvGraphicFramePr>
          <p:cNvPr id="6" name="Group 2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188883"/>
              </p:ext>
            </p:extLst>
          </p:nvPr>
        </p:nvGraphicFramePr>
        <p:xfrm>
          <a:off x="4142698" y="761091"/>
          <a:ext cx="4788126" cy="3322320"/>
        </p:xfrm>
        <a:graphic>
          <a:graphicData uri="http://schemas.openxmlformats.org/drawingml/2006/table">
            <a:tbl>
              <a:tblPr/>
              <a:tblGrid>
                <a:gridCol w="2288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CURRENT ACCOUNT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$1,561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goods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−2,303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trade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−742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649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Imports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services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received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Income payments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−552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income on investments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Net transfers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−130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55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current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−440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1" name="Group 1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112689"/>
              </p:ext>
            </p:extLst>
          </p:nvPr>
        </p:nvGraphicFramePr>
        <p:xfrm>
          <a:off x="4130149" y="4163224"/>
          <a:ext cx="4790897" cy="2352454"/>
        </p:xfrm>
        <a:graphic>
          <a:graphicData uri="http://schemas.openxmlformats.org/drawingml/2006/table">
            <a:tbl>
              <a:tblPr/>
              <a:tblGrid>
                <a:gridCol w="2930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6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FINANCIAL ACCOUNT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foreign holdings of assets in the United States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544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Increase in U.S. holdings of assets in foreign countries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−105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financial account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6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ON CAPITAL ACCOUNT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rgbClr val="0B67B2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B67B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Statistical discrepancy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55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of payments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95B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 bwMode="auto">
          <a:xfrm>
            <a:off x="4102100" y="5990092"/>
            <a:ext cx="4813300" cy="228600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102100" y="6256792"/>
            <a:ext cx="4813300" cy="228601"/>
          </a:xfrm>
          <a:prstGeom prst="roundRect">
            <a:avLst/>
          </a:prstGeom>
          <a:solidFill>
            <a:srgbClr val="0066B3">
              <a:alpha val="40000"/>
            </a:srgbClr>
          </a:solidFill>
          <a:ln w="9525" cap="flat" cmpd="sng" algn="ctr">
            <a:solidFill>
              <a:srgbClr val="0066B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4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current account and the balance of trade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2802791"/>
            <a:ext cx="398383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b="0" dirty="0">
                <a:cs typeface="+mn-cs"/>
              </a:rPr>
              <a:t>If this is positive, it is referred to as a </a:t>
            </a:r>
            <a:r>
              <a:rPr lang="en-US" sz="2200" b="1" i="1" dirty="0">
                <a:cs typeface="+mn-cs"/>
              </a:rPr>
              <a:t>trade surplus</a:t>
            </a:r>
            <a:r>
              <a:rPr lang="en-US" sz="2200" b="0" dirty="0">
                <a:cs typeface="+mn-cs"/>
              </a:rPr>
              <a:t>; a negative balance of trade is a </a:t>
            </a:r>
            <a:r>
              <a:rPr lang="en-US" sz="2200" b="1" i="1" dirty="0">
                <a:cs typeface="+mn-cs"/>
              </a:rPr>
              <a:t>trade deficit</a:t>
            </a:r>
            <a:r>
              <a:rPr lang="en-US" sz="2200" b="0" dirty="0">
                <a:cs typeface="+mn-cs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b="0" dirty="0">
                <a:cs typeface="+mn-cs"/>
              </a:rPr>
              <a:t>In 2012, the U.S. had a trade deficit of $742 billion; it had a trade deficit with every world region except Latin America excluding Mexico.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2400" y="838200"/>
            <a:ext cx="8915400" cy="1981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The current account records a country’s net exports, net income on investments, and net transfers.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dirty="0"/>
              <a:t>An important part of this is the </a:t>
            </a:r>
            <a:r>
              <a:rPr lang="en-US" i="1" dirty="0"/>
              <a:t>balance of trade</a:t>
            </a:r>
            <a:r>
              <a:rPr lang="en-US" dirty="0"/>
              <a:t>, the difference between the value of the </a:t>
            </a:r>
            <a:r>
              <a:rPr lang="en-US" i="1" dirty="0"/>
              <a:t>goods</a:t>
            </a:r>
            <a:r>
              <a:rPr lang="en-US" dirty="0"/>
              <a:t> a country exports and the value of the goods a country imports.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62099" y="6103937"/>
            <a:ext cx="2574131" cy="449263"/>
          </a:xfrm>
        </p:spPr>
        <p:txBody>
          <a:bodyPr/>
          <a:lstStyle/>
          <a:p>
            <a:r>
              <a:rPr lang="en-US" dirty="0"/>
              <a:t>Trade flows for the United States and Japan, 2012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52400" y="6103937"/>
            <a:ext cx="1428750" cy="381000"/>
          </a:xfrm>
        </p:spPr>
        <p:txBody>
          <a:bodyPr/>
          <a:lstStyle/>
          <a:p>
            <a:r>
              <a:rPr lang="en-US" dirty="0"/>
              <a:t>Figure 18.1a</a:t>
            </a:r>
          </a:p>
        </p:txBody>
      </p:sp>
      <p:pic>
        <p:nvPicPr>
          <p:cNvPr id="1026" name="Picture 2" descr="C:\Users\holmes\Dropbox\ECON 5e\Art From Fernando_For Digital\ch29\Figure_29.1\png\Figure_29.1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lmes\Dropbox\ECON 5e\Art From Fernando_For Digital\ch29\Figure_29.1\png\Figure_29.1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olmes\Dropbox\ECON 5e\Art From Fernando_For Digital\ch29\Figure_29.1\png\Figure_29.1_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olmes\Dropbox\ECON 5e\Art From Fernando_For Digital\ch29\Figure_29.1\png\Figure_29.1_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olmes\Dropbox\ECON 5e\Art From Fernando_For Digital\ch29\Figure_29.1\png\Figure_29.1_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olmes\Dropbox\ECON 5e\Art From Fernando_For Digital\ch29\Figure_29.1\png\Figure_29.1_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olmes\Dropbox\ECON 5e\Art From Fernando_For Digital\ch29\Figure_29.1\png\Figure_29.1_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olmes\Dropbox\ECON 5e\Art From Fernando_For Digital\ch29\Figure_29.1\png\Figure_29.1_8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holmes\Dropbox\ECON 5e\Art From Fernando_For Digital\ch29\Figure_29.1\png\Figure_29.1_9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holmes\Dropbox\ECON 5e\Art From Fernando_For Digital\ch29\Figure_29.1\png\Figure_29.1_10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olmes\Dropbox\ECON 5e\Art From Fernando_For Digital\ch29\Figure_29.1\png\Figure_29.1_11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olmes\Dropbox\ECON 5e\Art From Fernando_For Digital\ch29\Figure_29.1\png\Figure_29.1_12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holmes\Dropbox\ECON 5e\Art From Fernando_For Digital\ch29\Figure_29.1\png\Figure_29.1_13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holmes\Dropbox\ECON 5e\Art From Fernando_For Digital\ch29\Figure_29.1\png\Figure_29.1_14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holmes\Dropbox\ECON 5e\Art From Fernando_For Digital\ch29\Figure_29.1\png\Figure_29.1_15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holmes\Dropbox\ECON 5e\Art From Fernando_For Digital\ch29\Figure_29.1\png\Figure_29.1_16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holmes\Dropbox\ECON 5e\Art From Fernando_For Digital\ch29\Figure_29.1\png\Figure_29.1_17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holmes\Dropbox\ECON 5e\Art From Fernando_For Digital\ch29\Figure_29.1\png\Figure_29.1_18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holmes\Dropbox\ECON 5e\Art From Fernando_For Digital\ch29\Figure_29.1\png\Figure_29.1_19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holmes\Dropbox\ECON 5e\Art From Fernando_For Digital\ch29\Figure_29.1\png\Figure_29.1_20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holmes\Dropbox\ECON 5e\Art From Fernando_For Digital\ch29\Figure_29.1\png\Figure_29.1_21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holmes\Dropbox\ECON 5e\Art From Fernando_For Digital\ch29\Figure_29.1\png\Figure_29.1_22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holmes\Dropbox\ECON 5e\Art From Fernando_For Digital\ch29\Figure_29.1\png\Figure_29.1_23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holmes\Dropbox\ECON 5e\Art From Fernando_For Digital\ch29\Figure_29.1\png\Figure_29.1_24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holmes\Dropbox\ECON 5e\Art From Fernando_For Digital\ch29\Figure_29.1\png\Figure_29.1_25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C:\Users\holmes\Dropbox\ECON 5e\Art From Fernando_For Digital\ch29\Figure_29.1\png\Figure_29.1_26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holmes\Dropbox\ECON 5e\Art From Fernando_For Digital\ch29\Figure_29.1\png\Figure_29.1_27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C:\Users\holmes\Dropbox\ECON 5e\Art From Fernando_For Digital\ch29\Figure_29.1\png\Figure_29.1_28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362200"/>
            <a:ext cx="10049277" cy="447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5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riginal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ts val="2400"/>
          </a:lnSpc>
          <a:defRPr b="1" dirty="0">
            <a:solidFill>
              <a:srgbClr val="7B0046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39860</TotalTime>
  <Words>4266</Words>
  <Application>Microsoft Office PowerPoint</Application>
  <PresentationFormat>On-screen Show (4:3)</PresentationFormat>
  <Paragraphs>394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Cambria Math</vt:lpstr>
      <vt:lpstr>Futura Md BT</vt:lpstr>
      <vt:lpstr>Times New Roman</vt:lpstr>
      <vt:lpstr>original</vt:lpstr>
      <vt:lpstr>PowerPoint Presentation</vt:lpstr>
      <vt:lpstr>Macroeconomics in an Open Economy</vt:lpstr>
      <vt:lpstr>Linkages between countries</vt:lpstr>
      <vt:lpstr>The Balance of Payments: Linking the United States to the International Economy</vt:lpstr>
      <vt:lpstr>Open economies</vt:lpstr>
      <vt:lpstr>U.S. balance of payments, 2012</vt:lpstr>
      <vt:lpstr>U.S. balance of payments, 2012—continued</vt:lpstr>
      <vt:lpstr>U.S. balance of payments, 2012—continued</vt:lpstr>
      <vt:lpstr>The current account and the balance of trade</vt:lpstr>
      <vt:lpstr>The current account and the balance of trade</vt:lpstr>
      <vt:lpstr>The rest of the current account</vt:lpstr>
      <vt:lpstr>The financial account</vt:lpstr>
      <vt:lpstr>The capital account</vt:lpstr>
      <vt:lpstr>The Foreign Exchange Market and Exchange Rates</vt:lpstr>
      <vt:lpstr>Foreign exchange rate</vt:lpstr>
      <vt:lpstr>Exchange rate listings</vt:lpstr>
      <vt:lpstr>Demand for the U.S. dollar</vt:lpstr>
      <vt:lpstr>Equilibrium in the foreign exchange market</vt:lpstr>
      <vt:lpstr>Currency appreciation and depreciation</vt:lpstr>
      <vt:lpstr>Are all exchange rates market-determined?</vt:lpstr>
      <vt:lpstr>Changes in the demand and supply for foreign exchange</vt:lpstr>
      <vt:lpstr>Adjustment to a new foreign exchange market equilibrium</vt:lpstr>
      <vt:lpstr>Currency speculation</vt:lpstr>
      <vt:lpstr>Japanese firms ride the yen roller coaster</vt:lpstr>
      <vt:lpstr>Exchange rates, imports, and exports</vt:lpstr>
      <vt:lpstr>Real exchange rates</vt:lpstr>
      <vt:lpstr>The International Sector and National Saving and Investment</vt:lpstr>
      <vt:lpstr>Net exports equal net foreign investment</vt:lpstr>
      <vt:lpstr>Domestic saving/investment and net foreign investment</vt:lpstr>
      <vt:lpstr>Savings and investment equation</vt:lpstr>
      <vt:lpstr>The Effect of a Government Budget  Deficit on Investment</vt:lpstr>
      <vt:lpstr>Budget deficits and the saving and investment equation</vt:lpstr>
      <vt:lpstr>The twin deficits, 1978-2012</vt:lpstr>
      <vt:lpstr>The United States: the “World’s Largest Debtor”</vt:lpstr>
      <vt:lpstr>Monetary Policy and Fiscal Policy in an Open Economy</vt:lpstr>
      <vt:lpstr>Monetary policy in an open economy</vt:lpstr>
      <vt:lpstr>Fiscal policy in an open economy</vt:lpstr>
      <vt:lpstr>Common misconceptions to avoid</vt:lpstr>
    </vt:vector>
  </TitlesOfParts>
  <Manager>David Alexander</Manager>
  <Company>Pearson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5th Edition</dc:title>
  <dc:subject>Economics</dc:subject>
  <dc:creator>Paul M Holmes, SUNY Fredonia</dc:creator>
  <cp:lastModifiedBy>Alethia Spencer</cp:lastModifiedBy>
  <cp:revision>1549</cp:revision>
  <cp:lastPrinted>2012-08-26T22:27:34Z</cp:lastPrinted>
  <dcterms:created xsi:type="dcterms:W3CDTF">2010-11-05T19:39:20Z</dcterms:created>
  <dcterms:modified xsi:type="dcterms:W3CDTF">2021-08-16T00:24:19Z</dcterms:modified>
</cp:coreProperties>
</file>